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4.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2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25.xml" ContentType="application/vnd.openxmlformats-officedocument.presentationml.slideLayout+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24.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76" r:id="rId3"/>
  </p:sldMasterIdLst>
  <p:notesMasterIdLst>
    <p:notesMasterId r:id="rId44"/>
  </p:notesMasterIdLst>
  <p:sldIdLst>
    <p:sldId id="347" r:id="rId4"/>
    <p:sldId id="391" r:id="rId5"/>
    <p:sldId id="392" r:id="rId6"/>
    <p:sldId id="393" r:id="rId7"/>
    <p:sldId id="394" r:id="rId8"/>
    <p:sldId id="395" r:id="rId9"/>
    <p:sldId id="396" r:id="rId10"/>
    <p:sldId id="411" r:id="rId11"/>
    <p:sldId id="412" r:id="rId12"/>
    <p:sldId id="413" r:id="rId13"/>
    <p:sldId id="414" r:id="rId14"/>
    <p:sldId id="415" r:id="rId15"/>
    <p:sldId id="397" r:id="rId16"/>
    <p:sldId id="398" r:id="rId17"/>
    <p:sldId id="399" r:id="rId18"/>
    <p:sldId id="400" r:id="rId19"/>
    <p:sldId id="401" r:id="rId20"/>
    <p:sldId id="402" r:id="rId21"/>
    <p:sldId id="403" r:id="rId22"/>
    <p:sldId id="404" r:id="rId23"/>
    <p:sldId id="405" r:id="rId24"/>
    <p:sldId id="406" r:id="rId25"/>
    <p:sldId id="356" r:id="rId26"/>
    <p:sldId id="385" r:id="rId27"/>
    <p:sldId id="375" r:id="rId28"/>
    <p:sldId id="371" r:id="rId29"/>
    <p:sldId id="376" r:id="rId30"/>
    <p:sldId id="383" r:id="rId31"/>
    <p:sldId id="365" r:id="rId32"/>
    <p:sldId id="386" r:id="rId33"/>
    <p:sldId id="369" r:id="rId34"/>
    <p:sldId id="370" r:id="rId35"/>
    <p:sldId id="372" r:id="rId36"/>
    <p:sldId id="373" r:id="rId37"/>
    <p:sldId id="374" r:id="rId38"/>
    <p:sldId id="378" r:id="rId39"/>
    <p:sldId id="379" r:id="rId40"/>
    <p:sldId id="388" r:id="rId41"/>
    <p:sldId id="389" r:id="rId42"/>
    <p:sldId id="387"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xmlns="">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5" clrIdx="0"/>
  <p:cmAuthor id="1" name="Chris Murphy (Offsite Contractor)" initials="CM(C" lastIdx="4" clrIdx="1">
    <p:extLst>
      <p:ext uri="{19B8F6BF-5375-455C-9EA6-DF929625EA0E}">
        <p15:presenceInfo xmlns:p15="http://schemas.microsoft.com/office/powerpoint/2012/main" xmlns="" userId="S-1-5-21-2013470684-2388533129-2312767879-261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F3F3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4660"/>
  </p:normalViewPr>
  <p:slideViewPr>
    <p:cSldViewPr snapToGrid="0" showGuides="1">
      <p:cViewPr>
        <p:scale>
          <a:sx n="59" d="100"/>
          <a:sy n="59" d="100"/>
        </p:scale>
        <p:origin x="-72" y="-7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customXml" Target="../customXml/item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customXml" Target="../customXml/item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5744947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86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a56991ef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gda56991ef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a56991ef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gda56991ef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a56991ef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gda56991ef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a2c68b17e_1_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gda2c68b17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977f7292a_0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5" name="Google Shape;75;gd977f7292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a2c68b17e_1_1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da2c68b17e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a2c68b17e_1_1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da2c68b17e_1_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a56991ef9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gda56991ef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a56991ef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gda56991ef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a56991ef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gda56991ef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a56991ef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gda56991ef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56" name="Shape 56"/>
          <p:cNvSpPr txBox="1">
            <a:spLocks noGrp="1"/>
          </p:cNvSpPr>
          <p:nvPr>
            <p:ph type="body" idx="1"/>
          </p:nvPr>
        </p:nvSpPr>
        <p:spPr>
          <a:xfrm>
            <a:off x="10366375" y="1974850"/>
            <a:ext cx="12344398" cy="9747248"/>
          </a:xfrm>
          <a:prstGeom prst="rect">
            <a:avLst/>
          </a:prstGeom>
          <a:noFill/>
          <a:ln>
            <a:noFill/>
          </a:ln>
        </p:spPr>
        <p:txBody>
          <a:bodyPr lIns="91425" tIns="91425" rIns="91425" bIns="91425" anchor="t" anchorCtr="0"/>
          <a:lstStyle>
            <a:lvl1pPr marL="457200" marR="0" lvl="0" indent="-50800" algn="l" rtl="0">
              <a:lnSpc>
                <a:spcPct val="90000"/>
              </a:lnSpc>
              <a:spcBef>
                <a:spcPts val="2000"/>
              </a:spcBef>
              <a:buClr>
                <a:schemeClr val="dk1"/>
              </a:buClr>
              <a:buSzPct val="100000"/>
              <a:buFont typeface="Arial"/>
              <a:buChar char="•"/>
              <a:defRPr sz="6400" b="0" i="0" u="none" strike="noStrike" cap="none">
                <a:solidFill>
                  <a:schemeClr val="dk1"/>
                </a:solidFill>
                <a:latin typeface="Calibri"/>
                <a:ea typeface="Calibri"/>
                <a:cs typeface="Calibri"/>
                <a:sym typeface="Calibri"/>
              </a:defRPr>
            </a:lvl1pPr>
            <a:lvl2pPr marL="1371600" marR="0" lvl="1" indent="-101600" algn="l" rtl="0">
              <a:lnSpc>
                <a:spcPct val="90000"/>
              </a:lnSpc>
              <a:spcBef>
                <a:spcPts val="1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2pPr>
            <a:lvl3pPr marL="2286000" marR="0" lvl="2"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3pPr>
            <a:lvl4pPr marL="3200400" marR="0" lvl="3"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4pPr>
            <a:lvl5pPr marL="4114800" marR="0" lvl="4"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5pPr>
            <a:lvl6pPr marL="5029200" marR="0" lvl="5"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6pPr>
            <a:lvl7pPr marL="5943600" marR="0" lvl="6"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7pPr>
            <a:lvl8pPr marL="6858000" marR="0" lvl="7"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8pPr>
            <a:lvl9pPr marL="7772400" marR="0" lvl="8"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723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679575" y="914401"/>
            <a:ext cx="7864474" cy="320039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4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63" name="Shape 63"/>
          <p:cNvSpPr>
            <a:spLocks noGrp="1"/>
          </p:cNvSpPr>
          <p:nvPr>
            <p:ph type="pic" idx="2"/>
          </p:nvPr>
        </p:nvSpPr>
        <p:spPr>
          <a:xfrm>
            <a:off x="10366375" y="1974850"/>
            <a:ext cx="12344398" cy="9747248"/>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64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56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48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679575" y="4114800"/>
            <a:ext cx="7864474" cy="76231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3200" b="0"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8100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0" name="Shape 70"/>
          <p:cNvSpPr txBox="1">
            <a:spLocks noGrp="1"/>
          </p:cNvSpPr>
          <p:nvPr>
            <p:ph type="body" idx="1"/>
          </p:nvPr>
        </p:nvSpPr>
        <p:spPr>
          <a:xfrm rot="5400000">
            <a:off x="7840662" y="-2513009"/>
            <a:ext cx="8702676" cy="210311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7343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14266862" y="3913189"/>
            <a:ext cx="11623676" cy="525779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76" name="Shape 76"/>
          <p:cNvSpPr txBox="1">
            <a:spLocks noGrp="1"/>
          </p:cNvSpPr>
          <p:nvPr>
            <p:ph type="body" idx="1"/>
          </p:nvPr>
        </p:nvSpPr>
        <p:spPr>
          <a:xfrm rot="5400000">
            <a:off x="3598862" y="-1192209"/>
            <a:ext cx="11623676" cy="15468598"/>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0521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şlık ve İçerik" type="obj">
  <p:cSld name="Başlık ve İçerik">
    <p:spTree>
      <p:nvGrpSpPr>
        <p:cNvPr id="1" name="Shape 55"/>
        <p:cNvGrpSpPr/>
        <p:nvPr/>
      </p:nvGrpSpPr>
      <p:grpSpPr>
        <a:xfrm>
          <a:off x="0" y="0"/>
          <a:ext cx="0" cy="0"/>
          <a:chOff x="0" y="0"/>
          <a:chExt cx="0" cy="0"/>
        </a:xfrm>
      </p:grpSpPr>
      <p:sp>
        <p:nvSpPr>
          <p:cNvPr id="56" name="Google Shape;56;gda2c68b17e_1_61"/>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gda2c68b17e_1_61"/>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2000"/>
              </a:spcBef>
              <a:spcAft>
                <a:spcPts val="0"/>
              </a:spcAft>
              <a:buClr>
                <a:schemeClr val="dk1"/>
              </a:buClr>
              <a:buSzPts val="1800"/>
              <a:buNone/>
              <a:defRPr/>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0"/>
              </a:spcAft>
              <a:buClr>
                <a:schemeClr val="dk1"/>
              </a:buClr>
              <a:buSzPts val="1800"/>
              <a:buChar char="•"/>
              <a:defRPr/>
            </a:lvl9pPr>
          </a:lstStyle>
          <a:p>
            <a:endParaRPr/>
          </a:p>
        </p:txBody>
      </p:sp>
      <p:sp>
        <p:nvSpPr>
          <p:cNvPr id="58" name="Google Shape;58;gda2c68b17e_1_61"/>
          <p:cNvSpPr txBox="1">
            <a:spLocks noGrp="1"/>
          </p:cNvSpPr>
          <p:nvPr>
            <p:ph type="dt" idx="10"/>
          </p:nvPr>
        </p:nvSpPr>
        <p:spPr>
          <a:xfrm>
            <a:off x="2503356" y="12751358"/>
            <a:ext cx="4659300" cy="696900"/>
          </a:xfrm>
          <a:prstGeom prst="rect">
            <a:avLst/>
          </a:prstGeom>
          <a:noFill/>
          <a:ln>
            <a:noFill/>
          </a:ln>
        </p:spPr>
        <p:txBody>
          <a:bodyPr spcFirstLastPara="1" wrap="square" lIns="182875" tIns="91425" rIns="182875" bIns="91425"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59" name="Google Shape;59;gda2c68b17e_1_61"/>
          <p:cNvSpPr txBox="1">
            <a:spLocks noGrp="1"/>
          </p:cNvSpPr>
          <p:nvPr>
            <p:ph type="ftr" idx="11"/>
          </p:nvPr>
        </p:nvSpPr>
        <p:spPr>
          <a:xfrm>
            <a:off x="8077200" y="12751358"/>
            <a:ext cx="8229600" cy="691500"/>
          </a:xfrm>
          <a:prstGeom prst="rect">
            <a:avLst/>
          </a:prstGeom>
          <a:noFill/>
          <a:ln>
            <a:noFill/>
          </a:ln>
        </p:spPr>
        <p:txBody>
          <a:bodyPr spcFirstLastPara="1" wrap="square" lIns="182875" tIns="91425" rIns="182875" bIns="91425" anchor="t" anchorCtr="0">
            <a:noAutofit/>
          </a:bodyPr>
          <a:lstStyle>
            <a:lvl1pPr marR="0" lvl="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60" name="Google Shape;60;gda2c68b17e_1_61"/>
          <p:cNvSpPr txBox="1">
            <a:spLocks noGrp="1"/>
          </p:cNvSpPr>
          <p:nvPr>
            <p:ph type="sldNum" idx="12"/>
          </p:nvPr>
        </p:nvSpPr>
        <p:spPr>
          <a:xfrm>
            <a:off x="17221203" y="12751358"/>
            <a:ext cx="5638800" cy="691500"/>
          </a:xfrm>
          <a:prstGeom prst="rect">
            <a:avLst/>
          </a:prstGeom>
          <a:noFill/>
          <a:ln>
            <a:noFill/>
          </a:ln>
        </p:spPr>
        <p:txBody>
          <a:bodyPr spcFirstLastPara="1" wrap="square" lIns="182875" tIns="91425" rIns="182875" bIns="91425" anchor="t" anchorCtr="0">
            <a:noAutofit/>
          </a:bodyPr>
          <a:lstStyle>
            <a:lvl1pPr marL="0" marR="0" lvl="0"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5000"/>
              <a:buFont typeface="Helvetica Neue"/>
              <a:buNone/>
              <a:defRPr sz="50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84154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6"/>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lvl1pPr marL="457200" lvl="0" indent="-228600" algn="l">
              <a:lnSpc>
                <a:spcPct val="90000"/>
              </a:lnSpc>
              <a:spcBef>
                <a:spcPts val="2000"/>
              </a:spcBef>
              <a:spcAft>
                <a:spcPts val="0"/>
              </a:spcAft>
              <a:buClr>
                <a:schemeClr val="lt2"/>
              </a:buClr>
              <a:buSzPts val="8500"/>
              <a:buFont typeface="Arial"/>
              <a:buNone/>
              <a:defRPr sz="8500">
                <a:solidFill>
                  <a:schemeClr val="lt2"/>
                </a:solidFill>
                <a:latin typeface="Helvetica Neue"/>
                <a:ea typeface="Helvetica Neue"/>
                <a:cs typeface="Helvetica Neue"/>
                <a:sym typeface="Helvetica Neue"/>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0" name="Google Shape;10;p26"/>
          <p:cNvSpPr txBox="1">
            <a:spLocks noGrp="1"/>
          </p:cNvSpPr>
          <p:nvPr>
            <p:ph type="body" idx="2"/>
          </p:nvPr>
        </p:nvSpPr>
        <p:spPr>
          <a:xfrm>
            <a:off x="1676400" y="7094538"/>
            <a:ext cx="21031199" cy="3750760"/>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2000"/>
              </a:spcBef>
              <a:spcAft>
                <a:spcPts val="0"/>
              </a:spcAft>
              <a:buClr>
                <a:srgbClr val="FFD966"/>
              </a:buClr>
              <a:buSzPts val="12000"/>
              <a:buNone/>
              <a:defRPr sz="12000" cap="none">
                <a:solidFill>
                  <a:srgbClr val="FFD966"/>
                </a:solidFill>
              </a:defRPr>
            </a:lvl1pPr>
            <a:lvl2pPr marL="914400" lvl="1" indent="-533400" algn="l">
              <a:lnSpc>
                <a:spcPct val="90000"/>
              </a:lnSpc>
              <a:spcBef>
                <a:spcPts val="1000"/>
              </a:spcBef>
              <a:spcAft>
                <a:spcPts val="0"/>
              </a:spcAft>
              <a:buClr>
                <a:schemeClr val="accent1"/>
              </a:buClr>
              <a:buSzPts val="4800"/>
              <a:buChar char="•"/>
              <a:defRPr>
                <a:solidFill>
                  <a:schemeClr val="accent1"/>
                </a:solidFill>
              </a:defRPr>
            </a:lvl2pPr>
            <a:lvl3pPr marL="1371600" lvl="2" indent="-482600" algn="l">
              <a:lnSpc>
                <a:spcPct val="90000"/>
              </a:lnSpc>
              <a:spcBef>
                <a:spcPts val="1000"/>
              </a:spcBef>
              <a:spcAft>
                <a:spcPts val="0"/>
              </a:spcAft>
              <a:buClr>
                <a:schemeClr val="accent1"/>
              </a:buClr>
              <a:buSzPts val="4000"/>
              <a:buChar char="•"/>
              <a:defRPr>
                <a:solidFill>
                  <a:schemeClr val="accent1"/>
                </a:solidFill>
              </a:defRPr>
            </a:lvl3pPr>
            <a:lvl4pPr marL="1828800" lvl="3" indent="-457200" algn="l">
              <a:lnSpc>
                <a:spcPct val="90000"/>
              </a:lnSpc>
              <a:spcBef>
                <a:spcPts val="1000"/>
              </a:spcBef>
              <a:spcAft>
                <a:spcPts val="0"/>
              </a:spcAft>
              <a:buClr>
                <a:schemeClr val="accent1"/>
              </a:buClr>
              <a:buSzPts val="3600"/>
              <a:buChar char="•"/>
              <a:defRPr>
                <a:solidFill>
                  <a:schemeClr val="accent1"/>
                </a:solidFill>
              </a:defRPr>
            </a:lvl4pPr>
            <a:lvl5pPr marL="2286000" lvl="4" indent="-457200" algn="l">
              <a:lnSpc>
                <a:spcPct val="90000"/>
              </a:lnSpc>
              <a:spcBef>
                <a:spcPts val="1000"/>
              </a:spcBef>
              <a:spcAft>
                <a:spcPts val="0"/>
              </a:spcAft>
              <a:buClr>
                <a:schemeClr val="accent1"/>
              </a:buClr>
              <a:buSzPts val="3600"/>
              <a:buChar char="•"/>
              <a:defRPr>
                <a:solidFill>
                  <a:schemeClr val="accent1"/>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7741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p:cSld name="1_Content with Caption">
    <p:spTree>
      <p:nvGrpSpPr>
        <p:cNvPr id="1" name="Shape 11"/>
        <p:cNvGrpSpPr/>
        <p:nvPr/>
      </p:nvGrpSpPr>
      <p:grpSpPr>
        <a:xfrm>
          <a:off x="0" y="0"/>
          <a:ext cx="0" cy="0"/>
          <a:chOff x="0" y="0"/>
          <a:chExt cx="0" cy="0"/>
        </a:xfrm>
      </p:grpSpPr>
      <p:sp>
        <p:nvSpPr>
          <p:cNvPr id="12" name="Google Shape;12;p27"/>
          <p:cNvSpPr/>
          <p:nvPr/>
        </p:nvSpPr>
        <p:spPr>
          <a:xfrm>
            <a:off x="12129796" y="0"/>
            <a:ext cx="12254203" cy="1371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Helvetica Neue"/>
              <a:buNone/>
            </a:pPr>
            <a:endParaRPr sz="5000" b="0" i="0" u="none" strike="noStrike" cap="none">
              <a:solidFill>
                <a:schemeClr val="lt1"/>
              </a:solidFill>
              <a:latin typeface="Helvetica Neue"/>
              <a:ea typeface="Helvetica Neue"/>
              <a:cs typeface="Helvetica Neue"/>
              <a:sym typeface="Helvetica Neue"/>
            </a:endParaRPr>
          </a:p>
        </p:txBody>
      </p:sp>
      <p:sp>
        <p:nvSpPr>
          <p:cNvPr id="13" name="Google Shape;13;p27"/>
          <p:cNvSpPr txBox="1">
            <a:spLocks noGrp="1"/>
          </p:cNvSpPr>
          <p:nvPr>
            <p:ph type="title"/>
          </p:nvPr>
        </p:nvSpPr>
        <p:spPr>
          <a:xfrm>
            <a:off x="1679576" y="914399"/>
            <a:ext cx="9046123" cy="436552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000"/>
              <a:buFont typeface="Helvetica Neue"/>
              <a:buNone/>
              <a:defRPr sz="5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7"/>
          <p:cNvSpPr txBox="1">
            <a:spLocks noGrp="1"/>
          </p:cNvSpPr>
          <p:nvPr>
            <p:ph type="body" idx="1"/>
          </p:nvPr>
        </p:nvSpPr>
        <p:spPr>
          <a:xfrm>
            <a:off x="12129796" y="0"/>
            <a:ext cx="12254203" cy="1371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2800"/>
              <a:buNone/>
              <a:defRPr sz="2800"/>
            </a:lvl1pPr>
            <a:lvl2pPr marL="914400" lvl="1" indent="-381000" algn="l">
              <a:lnSpc>
                <a:spcPct val="90000"/>
              </a:lnSpc>
              <a:spcBef>
                <a:spcPts val="1000"/>
              </a:spcBef>
              <a:spcAft>
                <a:spcPts val="0"/>
              </a:spcAft>
              <a:buClr>
                <a:schemeClr val="dk1"/>
              </a:buClr>
              <a:buSzPts val="2400"/>
              <a:buChar char="•"/>
              <a:defRPr sz="2400"/>
            </a:lvl2pPr>
            <a:lvl3pPr marL="1371600" lvl="2" indent="-342900" algn="l">
              <a:lnSpc>
                <a:spcPct val="90000"/>
              </a:lnSpc>
              <a:spcBef>
                <a:spcPts val="1000"/>
              </a:spcBef>
              <a:spcAft>
                <a:spcPts val="0"/>
              </a:spcAft>
              <a:buClr>
                <a:schemeClr val="dk1"/>
              </a:buClr>
              <a:buSzPts val="1800"/>
              <a:buChar char="•"/>
              <a:defRPr sz="1800"/>
            </a:lvl3pPr>
            <a:lvl4pPr marL="1828800" lvl="3" indent="-317500" algn="l">
              <a:lnSpc>
                <a:spcPct val="90000"/>
              </a:lnSpc>
              <a:spcBef>
                <a:spcPts val="1000"/>
              </a:spcBef>
              <a:spcAft>
                <a:spcPts val="0"/>
              </a:spcAft>
              <a:buClr>
                <a:schemeClr val="dk1"/>
              </a:buClr>
              <a:buSzPts val="1400"/>
              <a:buChar char="•"/>
              <a:defRPr sz="1400"/>
            </a:lvl4pPr>
            <a:lvl5pPr marL="2286000" lvl="4" indent="-317500" algn="l">
              <a:lnSpc>
                <a:spcPct val="90000"/>
              </a:lnSpc>
              <a:spcBef>
                <a:spcPts val="1000"/>
              </a:spcBef>
              <a:spcAft>
                <a:spcPts val="0"/>
              </a:spcAft>
              <a:buClr>
                <a:schemeClr val="dk1"/>
              </a:buClr>
              <a:buSzPts val="1400"/>
              <a:buChar char="•"/>
              <a:defRPr sz="1400"/>
            </a:lvl5pPr>
            <a:lvl6pPr marL="2743200" lvl="5" indent="-482600" algn="l">
              <a:lnSpc>
                <a:spcPct val="90000"/>
              </a:lnSpc>
              <a:spcBef>
                <a:spcPts val="1000"/>
              </a:spcBef>
              <a:spcAft>
                <a:spcPts val="0"/>
              </a:spcAft>
              <a:buClr>
                <a:schemeClr val="dk1"/>
              </a:buClr>
              <a:buSzPts val="4000"/>
              <a:buChar char="•"/>
              <a:defRPr sz="4000"/>
            </a:lvl6pPr>
            <a:lvl7pPr marL="3200400" lvl="6" indent="-482600" algn="l">
              <a:lnSpc>
                <a:spcPct val="90000"/>
              </a:lnSpc>
              <a:spcBef>
                <a:spcPts val="1000"/>
              </a:spcBef>
              <a:spcAft>
                <a:spcPts val="0"/>
              </a:spcAft>
              <a:buClr>
                <a:schemeClr val="dk1"/>
              </a:buClr>
              <a:buSzPts val="4000"/>
              <a:buChar char="•"/>
              <a:defRPr sz="4000"/>
            </a:lvl7pPr>
            <a:lvl8pPr marL="3657600" lvl="7" indent="-482600" algn="l">
              <a:lnSpc>
                <a:spcPct val="90000"/>
              </a:lnSpc>
              <a:spcBef>
                <a:spcPts val="1000"/>
              </a:spcBef>
              <a:spcAft>
                <a:spcPts val="0"/>
              </a:spcAft>
              <a:buClr>
                <a:schemeClr val="dk1"/>
              </a:buClr>
              <a:buSzPts val="4000"/>
              <a:buChar char="•"/>
              <a:defRPr sz="4000"/>
            </a:lvl8pPr>
            <a:lvl9pPr marL="4114800" lvl="8" indent="-482600" algn="l">
              <a:lnSpc>
                <a:spcPct val="90000"/>
              </a:lnSpc>
              <a:spcBef>
                <a:spcPts val="1000"/>
              </a:spcBef>
              <a:spcAft>
                <a:spcPts val="0"/>
              </a:spcAft>
              <a:buClr>
                <a:schemeClr val="dk1"/>
              </a:buClr>
              <a:buSzPts val="4000"/>
              <a:buChar char="•"/>
              <a:defRPr sz="4000"/>
            </a:lvl9pPr>
          </a:lstStyle>
          <a:p>
            <a:endParaRPr/>
          </a:p>
        </p:txBody>
      </p:sp>
      <p:sp>
        <p:nvSpPr>
          <p:cNvPr id="15" name="Google Shape;15;p27"/>
          <p:cNvSpPr/>
          <p:nvPr/>
        </p:nvSpPr>
        <p:spPr>
          <a:xfrm>
            <a:off x="1752108" y="5586815"/>
            <a:ext cx="8973592" cy="127365"/>
          </a:xfrm>
          <a:prstGeom prst="rect">
            <a:avLst/>
          </a:prstGeom>
          <a:solidFill>
            <a:srgbClr val="FFD9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6" name="Google Shape;16;p27"/>
          <p:cNvPicPr preferRelativeResize="0"/>
          <p:nvPr/>
        </p:nvPicPr>
        <p:blipFill rotWithShape="1">
          <a:blip r:embed="rId2">
            <a:alphaModFix/>
          </a:blip>
          <a:srcRect l="16436" t="8536" r="16029" b="30822"/>
          <a:stretch/>
        </p:blipFill>
        <p:spPr>
          <a:xfrm>
            <a:off x="4693243" y="403083"/>
            <a:ext cx="2626729" cy="2683625"/>
          </a:xfrm>
          <a:prstGeom prst="rect">
            <a:avLst/>
          </a:prstGeom>
          <a:noFill/>
          <a:ln>
            <a:noFill/>
          </a:ln>
        </p:spPr>
      </p:pic>
      <p:sp>
        <p:nvSpPr>
          <p:cNvPr id="17" name="Google Shape;17;p27"/>
          <p:cNvSpPr txBox="1">
            <a:spLocks noGrp="1"/>
          </p:cNvSpPr>
          <p:nvPr>
            <p:ph type="body" idx="2"/>
          </p:nvPr>
        </p:nvSpPr>
        <p:spPr>
          <a:xfrm>
            <a:off x="1679575" y="5943600"/>
            <a:ext cx="9045575" cy="80025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000"/>
              </a:spcBef>
              <a:spcAft>
                <a:spcPts val="0"/>
              </a:spcAft>
              <a:buClr>
                <a:schemeClr val="dk1"/>
              </a:buClr>
              <a:buSzPts val="2400"/>
              <a:buNone/>
              <a:defRPr sz="2400"/>
            </a:lvl1pPr>
            <a:lvl2pPr marL="914400" lvl="1" indent="-381000" algn="l">
              <a:lnSpc>
                <a:spcPct val="100000"/>
              </a:lnSpc>
              <a:spcBef>
                <a:spcPts val="1000"/>
              </a:spcBef>
              <a:spcAft>
                <a:spcPts val="0"/>
              </a:spcAft>
              <a:buClr>
                <a:schemeClr val="dk1"/>
              </a:buClr>
              <a:buSzPts val="2400"/>
              <a:buChar char="•"/>
              <a:defRPr sz="2400"/>
            </a:lvl2pPr>
            <a:lvl3pPr marL="1371600" lvl="2" indent="-342900" algn="l">
              <a:lnSpc>
                <a:spcPct val="100000"/>
              </a:lnSpc>
              <a:spcBef>
                <a:spcPts val="1000"/>
              </a:spcBef>
              <a:spcAft>
                <a:spcPts val="0"/>
              </a:spcAft>
              <a:buClr>
                <a:schemeClr val="dk1"/>
              </a:buClr>
              <a:buSzPts val="1800"/>
              <a:buChar char="•"/>
              <a:defRPr sz="1800"/>
            </a:lvl3pPr>
            <a:lvl4pPr marL="1828800" lvl="3" indent="-330200" algn="l">
              <a:lnSpc>
                <a:spcPct val="100000"/>
              </a:lnSpc>
              <a:spcBef>
                <a:spcPts val="1000"/>
              </a:spcBef>
              <a:spcAft>
                <a:spcPts val="0"/>
              </a:spcAft>
              <a:buClr>
                <a:schemeClr val="dk1"/>
              </a:buClr>
              <a:buSzPts val="1600"/>
              <a:buChar char="•"/>
              <a:defRPr sz="1600"/>
            </a:lvl4pPr>
            <a:lvl5pPr marL="2286000" lvl="4" indent="-330200" algn="l">
              <a:lnSpc>
                <a:spcPct val="100000"/>
              </a:lnSpc>
              <a:spcBef>
                <a:spcPts val="1000"/>
              </a:spcBef>
              <a:spcAft>
                <a:spcPts val="0"/>
              </a:spcAft>
              <a:buClr>
                <a:schemeClr val="dk1"/>
              </a:buClr>
              <a:buSzPts val="1600"/>
              <a:buChar char="•"/>
              <a:defRPr sz="16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40964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954D12-7A41-4D01-AB1F-304B271A7867}"/>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 xmlns:a16="http://schemas.microsoft.com/office/drawing/2014/main" id="{262987C5-FCA7-480D-9D84-92473FE8DCC8}"/>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 xmlns:a16="http://schemas.microsoft.com/office/drawing/2014/main" id="{DA850371-6031-47BB-B83B-69D2DB4ED0C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69A4141-C8EA-47B5-B3D8-D45DBD90B2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4CE9263A-08B9-428D-B051-A95E7F8B2FAA}"/>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623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16747A-E588-42A8-9B0E-89ED2782C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4DCBBCF-E68C-4504-ABCA-D42D9C43AA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5B6348B-EE8D-48B0-ADE8-449CE9ED327F}"/>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643E248-8870-451D-A10A-FD41D5D18EF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BBFA10B0-E86A-47B7-9E89-CE3C7C237F30}"/>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7805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6E3961-2403-4571-ABB1-9F2E7E5A066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 xmlns:a16="http://schemas.microsoft.com/office/drawing/2014/main" id="{2F94E992-BF2D-4080-B4E4-647E52CE80BC}"/>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8049555-B131-4E5F-B863-810872C1FF71}"/>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AA620EC-41F0-42DA-9463-300FBE8D44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B64E419-0E4E-4B49-9389-D9F8234C9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63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98E92D-A7BF-4E0B-87A3-DA3344F33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F6E70B-6E15-453D-84EB-3060165410C6}"/>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3BFC443-CE10-43B7-89C2-235CBA914F00}"/>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501D581-12B9-4191-B7FA-A754B0E87352}"/>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E04CFA50-B8BD-4E54-8267-4551BA636B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0259261F-B94D-4BC5-A233-DF781CB51AA9}"/>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9507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8E9E9B-801A-4993-9563-86E17A14E69F}"/>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E56D5A47-87B1-4DBB-8C50-5FCE1620DE35}"/>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 xmlns:a16="http://schemas.microsoft.com/office/drawing/2014/main" id="{00C9E8C8-F90D-4DC9-9F77-120DC721FF23}"/>
              </a:ext>
            </a:extLst>
          </p:cNvPr>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DA144D0-CE2E-434E-8C0E-F54FDAD226EB}"/>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 xmlns:a16="http://schemas.microsoft.com/office/drawing/2014/main" id="{9C2A9578-4C41-4922-9B83-08938E0D7A49}"/>
              </a:ext>
            </a:extLst>
          </p:cNvPr>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AF1113F-AF9A-4A78-8A76-228A2B59C18D}"/>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B3F57AAB-5E51-44CA-AC0C-384FCFFD802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E3B8CE1C-D8A0-4BBD-9078-E51FE7EEA8E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39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5AFA7C-9F9C-470A-806D-0B1069951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148267F-D51B-4945-92FA-8D4C8CE35F1E}"/>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A2D51439-BEDC-42E0-81F1-556A25EF89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090BADF6-A632-44B6-9AA4-393D6E0BA134}"/>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1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278C389-AE23-4033-9236-D9BEF0C7383A}"/>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A0F6E3EF-8232-48BB-B8E9-9A693ACD7DB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9E74084D-71B7-4F1C-A45D-9470FA9E8205}"/>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021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C5B3E-8C6A-4B7D-AE3C-D098C860F84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 xmlns:a16="http://schemas.microsoft.com/office/drawing/2014/main" id="{ABF503C2-4A08-4855-BB3E-856D491E9EB5}"/>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C4BA2E4-395B-4357-B2DF-6630F426668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09736146-4EED-468F-A674-5CA7F0D559A9}"/>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8DD894F9-D5DC-4D35-B2ED-1F984AD20DC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FDDB7149-5BEA-4359-893C-DB62B4E3B76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61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058CB-47B0-4A62-A33D-02CD109A432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 xmlns:a16="http://schemas.microsoft.com/office/drawing/2014/main" id="{2B926838-3C6F-4B56-8D62-366C76056B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 xmlns:a16="http://schemas.microsoft.com/office/drawing/2014/main" id="{09DCF22A-A908-4E20-8C13-3A4ED23692C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 xmlns:a16="http://schemas.microsoft.com/office/drawing/2014/main" id="{3C9F34B5-F3A2-4CA9-B7B4-3E64E9D38F9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CFC41CD-714D-48C4-9160-41B25CAF0F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3200FC8E-ADE2-43AC-9CFD-58D42C292327}"/>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822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FA8600-540E-4D90-8D2F-2FE49735F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1D80317-2ED6-40DB-850E-9D43435812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E031318-FAD0-4A0A-B9C6-FC0F733DCFB5}"/>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6F1F9DA-B98A-4C66-9936-907196F692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09882D2D-65F2-4E1E-9C5D-E6783BF00123}"/>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516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0E31B67-DA0C-42C7-8ADE-EE93EF1836EF}"/>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29DCADB-C930-46E6-A558-239043E4EAAA}"/>
              </a:ext>
            </a:extLst>
          </p:cNvPr>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91B24FD-3C2F-4054-B757-95A270B0E6CB}"/>
              </a:ext>
            </a:extLst>
          </p:cNvPr>
          <p:cNvSpPr>
            <a:spLocks noGrp="1"/>
          </p:cNvSpPr>
          <p:nvPr>
            <p:ph type="dt" sz="half" idx="10"/>
          </p:nvPr>
        </p:nvSpPr>
        <p:spPr/>
        <p:txBody>
          <a:bodyPr/>
          <a:lstStyle/>
          <a:p>
            <a:fld id="{1FD7FED3-E142-4B83-A868-C440ECF9195E}" type="datetimeFigureOut">
              <a:rPr lang="en-US" smtClean="0">
                <a:solidFill>
                  <a:prstClr val="black">
                    <a:tint val="75000"/>
                  </a:prstClr>
                </a:solidFill>
              </a:rPr>
              <a:pPr/>
              <a:t>12/12/2022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BFC631A-531D-4ECE-BAF9-F6BAA00918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645C1D95-0CD2-4FE7-BB5B-701427C0B278}"/>
              </a:ext>
            </a:extLst>
          </p:cNvPr>
          <p:cNvSpPr>
            <a:spLocks noGrp="1"/>
          </p:cNvSpPr>
          <p:nvPr>
            <p:ph type="sldNum" sz="quarter" idx="12"/>
          </p:nvPr>
        </p:nvSpPr>
        <p:spPr/>
        <p:txBody>
          <a:bodyPr/>
          <a:lstStyle/>
          <a:p>
            <a:fld id="{3DEC7AD9-915D-4FB9-80A9-751BAC31E5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9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504186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subTitle" idx="1"/>
          </p:nvPr>
        </p:nvSpPr>
        <p:spPr>
          <a:xfrm>
            <a:off x="3048000" y="7204075"/>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250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663701" y="3419477"/>
            <a:ext cx="21031198" cy="570547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663701" y="9178925"/>
            <a:ext cx="21031198" cy="3000374"/>
          </a:xfrm>
          <a:prstGeom prst="rect">
            <a:avLst/>
          </a:prstGeom>
          <a:noFill/>
          <a:ln>
            <a:noFill/>
          </a:ln>
        </p:spPr>
        <p:txBody>
          <a:bodyPr lIns="91425" tIns="91425" rIns="91425" bIns="91425" anchor="t" anchorCtr="0"/>
          <a:lstStyle>
            <a:lvl1pPr marL="0" marR="0" lvl="0" indent="0" algn="l" rtl="0">
              <a:lnSpc>
                <a:spcPct val="90000"/>
              </a:lnSpc>
              <a:spcBef>
                <a:spcPts val="2000"/>
              </a:spcBef>
              <a:buClr>
                <a:srgbClr val="888888"/>
              </a:buClr>
              <a:buFont typeface="Arial"/>
              <a:buNone/>
              <a:defRPr sz="4800" b="0" i="0" u="none" strike="noStrike" cap="none">
                <a:solidFill>
                  <a:srgbClr val="888888"/>
                </a:solidFill>
                <a:latin typeface="Calibri"/>
                <a:ea typeface="Calibri"/>
                <a:cs typeface="Calibri"/>
                <a:sym typeface="Calibri"/>
              </a:defRPr>
            </a:lvl1pPr>
            <a:lvl2pPr marL="914400" marR="0" lvl="1" indent="0" algn="l" rtl="0">
              <a:lnSpc>
                <a:spcPct val="90000"/>
              </a:lnSpc>
              <a:spcBef>
                <a:spcPts val="1000"/>
              </a:spcBef>
              <a:buClr>
                <a:srgbClr val="888888"/>
              </a:buClr>
              <a:buFont typeface="Arial"/>
              <a:buNone/>
              <a:defRPr sz="4000" b="0" i="0" u="none" strike="noStrike" cap="none">
                <a:solidFill>
                  <a:srgbClr val="888888"/>
                </a:solidFill>
                <a:latin typeface="Calibri"/>
                <a:ea typeface="Calibri"/>
                <a:cs typeface="Calibri"/>
                <a:sym typeface="Calibri"/>
              </a:defRPr>
            </a:lvl2pPr>
            <a:lvl3pPr marL="1828800" marR="0" lvl="2" indent="0" algn="l" rtl="0">
              <a:lnSpc>
                <a:spcPct val="90000"/>
              </a:lnSpc>
              <a:spcBef>
                <a:spcPts val="1000"/>
              </a:spcBef>
              <a:buClr>
                <a:srgbClr val="888888"/>
              </a:buClr>
              <a:buFont typeface="Arial"/>
              <a:buNone/>
              <a:defRPr sz="3600" b="0" i="0" u="none" strike="noStrike" cap="none">
                <a:solidFill>
                  <a:srgbClr val="888888"/>
                </a:solidFill>
                <a:latin typeface="Calibri"/>
                <a:ea typeface="Calibri"/>
                <a:cs typeface="Calibri"/>
                <a:sym typeface="Calibri"/>
              </a:defRPr>
            </a:lvl3pPr>
            <a:lvl4pPr marL="2743200" marR="0" lvl="3"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4pPr>
            <a:lvl5pPr marL="3657600" marR="0" lvl="4"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5pPr>
            <a:lvl6pPr marL="4572000" marR="0" lvl="5"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6pPr>
            <a:lvl7pPr marL="5486400" marR="0" lvl="6"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7pPr>
            <a:lvl8pPr marL="6400800" marR="0" lvl="7"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8pPr>
            <a:lvl9pPr marL="7315200" marR="0" lvl="8" indent="0" algn="l" rtl="0">
              <a:lnSpc>
                <a:spcPct val="90000"/>
              </a:lnSpc>
              <a:spcBef>
                <a:spcPts val="1000"/>
              </a:spcBef>
              <a:buClr>
                <a:srgbClr val="888888"/>
              </a:buClr>
              <a:buFont typeface="Arial"/>
              <a:buNone/>
              <a:defRPr sz="3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510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1" name="Shape 31"/>
          <p:cNvSpPr txBox="1">
            <a:spLocks noGrp="1"/>
          </p:cNvSpPr>
          <p:nvPr>
            <p:ph type="body" idx="1"/>
          </p:nvPr>
        </p:nvSpPr>
        <p:spPr>
          <a:xfrm>
            <a:off x="1676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2344400" y="3651250"/>
            <a:ext cx="10363200" cy="87026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17400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679575"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8" name="Shape 38"/>
          <p:cNvSpPr txBox="1">
            <a:spLocks noGrp="1"/>
          </p:cNvSpPr>
          <p:nvPr>
            <p:ph type="body" idx="1"/>
          </p:nvPr>
        </p:nvSpPr>
        <p:spPr>
          <a:xfrm>
            <a:off x="1679575" y="3362326"/>
            <a:ext cx="103155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679575" y="5010150"/>
            <a:ext cx="103155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2344401" y="3362326"/>
            <a:ext cx="10366374" cy="1647824"/>
          </a:xfrm>
          <a:prstGeom prst="rect">
            <a:avLst/>
          </a:prstGeom>
          <a:noFill/>
          <a:ln>
            <a:noFill/>
          </a:ln>
        </p:spPr>
        <p:txBody>
          <a:bodyPr lIns="91425" tIns="91425" rIns="91425" bIns="91425" anchor="b" anchorCtr="0"/>
          <a:lstStyle>
            <a:lvl1pPr marL="0" marR="0" lvl="0" indent="0" algn="l" rtl="0">
              <a:lnSpc>
                <a:spcPct val="90000"/>
              </a:lnSpc>
              <a:spcBef>
                <a:spcPts val="2000"/>
              </a:spcBef>
              <a:buClr>
                <a:schemeClr val="dk1"/>
              </a:buClr>
              <a:buFont typeface="Arial"/>
              <a:buNone/>
              <a:defRPr sz="4800" b="1" i="0" u="none" strike="noStrike" cap="none">
                <a:solidFill>
                  <a:schemeClr val="dk1"/>
                </a:solidFill>
                <a:latin typeface="Calibri"/>
                <a:ea typeface="Calibri"/>
                <a:cs typeface="Calibri"/>
                <a:sym typeface="Calibri"/>
              </a:defRPr>
            </a:lvl1pPr>
            <a:lvl2pPr marL="914400" marR="0" lvl="1" indent="0" algn="l" rtl="0">
              <a:lnSpc>
                <a:spcPct val="90000"/>
              </a:lnSpc>
              <a:spcBef>
                <a:spcPts val="1000"/>
              </a:spcBef>
              <a:buClr>
                <a:schemeClr val="dk1"/>
              </a:buClr>
              <a:buFont typeface="Arial"/>
              <a:buNone/>
              <a:defRPr sz="4000" b="1" i="0" u="none" strike="noStrike" cap="none">
                <a:solidFill>
                  <a:schemeClr val="dk1"/>
                </a:solidFill>
                <a:latin typeface="Calibri"/>
                <a:ea typeface="Calibri"/>
                <a:cs typeface="Calibri"/>
                <a:sym typeface="Calibri"/>
              </a:defRPr>
            </a:lvl2pPr>
            <a:lvl3pPr marL="1828800" marR="0" lvl="2" indent="0" algn="l" rtl="0">
              <a:lnSpc>
                <a:spcPct val="90000"/>
              </a:lnSpc>
              <a:spcBef>
                <a:spcPts val="1000"/>
              </a:spcBef>
              <a:buClr>
                <a:schemeClr val="dk1"/>
              </a:buClr>
              <a:buFont typeface="Arial"/>
              <a:buNone/>
              <a:defRPr sz="3600" b="1" i="0" u="none" strike="noStrike" cap="none">
                <a:solidFill>
                  <a:schemeClr val="dk1"/>
                </a:solidFill>
                <a:latin typeface="Calibri"/>
                <a:ea typeface="Calibri"/>
                <a:cs typeface="Calibri"/>
                <a:sym typeface="Calibri"/>
              </a:defRPr>
            </a:lvl3pPr>
            <a:lvl4pPr marL="2743200" marR="0" lvl="3"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4pPr>
            <a:lvl5pPr marL="3657600" marR="0" lvl="4"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5pPr>
            <a:lvl6pPr marL="4572000" marR="0" lvl="5"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6pPr>
            <a:lvl7pPr marL="5486400" marR="0" lvl="6"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7pPr>
            <a:lvl8pPr marL="6400800" marR="0" lvl="7"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8pPr>
            <a:lvl9pPr marL="7315200" marR="0" lvl="8" indent="0" algn="l" rtl="0">
              <a:lnSpc>
                <a:spcPct val="90000"/>
              </a:lnSpc>
              <a:spcBef>
                <a:spcPts val="1000"/>
              </a:spcBef>
              <a:buClr>
                <a:schemeClr val="dk1"/>
              </a:buClr>
              <a:buFont typeface="Arial"/>
              <a:buNone/>
              <a:defRPr sz="32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12344401" y="5010150"/>
            <a:ext cx="10366374" cy="7369176"/>
          </a:xfrm>
          <a:prstGeom prst="rect">
            <a:avLst/>
          </a:prstGeom>
          <a:noFill/>
          <a:ln>
            <a:noFill/>
          </a:ln>
        </p:spPr>
        <p:txBody>
          <a:bodyPr lIns="91425" tIns="91425" rIns="91425" bIns="91425" anchor="t" anchorCtr="0"/>
          <a:lstStyle>
            <a:lvl1pPr marL="457200" marR="0" lvl="0" indent="-101600" algn="l" rtl="0">
              <a:lnSpc>
                <a:spcPct val="90000"/>
              </a:lnSpc>
              <a:spcBef>
                <a:spcPts val="2000"/>
              </a:spcBef>
              <a:buClr>
                <a:schemeClr val="dk1"/>
              </a:buClr>
              <a:buSzPct val="100000"/>
              <a:buFont typeface="Arial"/>
              <a:buChar char="•"/>
              <a:defRPr sz="5600" b="0" i="0" u="none" strike="noStrike" cap="none">
                <a:solidFill>
                  <a:schemeClr val="dk1"/>
                </a:solidFill>
                <a:latin typeface="Calibri"/>
                <a:ea typeface="Calibri"/>
                <a:cs typeface="Calibri"/>
                <a:sym typeface="Calibri"/>
              </a:defRPr>
            </a:lvl1pPr>
            <a:lvl2pPr marL="1371600" marR="0" lvl="1" indent="-152400" algn="l" rtl="0">
              <a:lnSpc>
                <a:spcPct val="90000"/>
              </a:lnSpc>
              <a:spcBef>
                <a:spcPts val="1000"/>
              </a:spcBef>
              <a:buClr>
                <a:schemeClr val="dk1"/>
              </a:buClr>
              <a:buSzPct val="100000"/>
              <a:buFont typeface="Arial"/>
              <a:buChar char="•"/>
              <a:defRPr sz="4800" b="0" i="0" u="none" strike="noStrike" cap="none">
                <a:solidFill>
                  <a:schemeClr val="dk1"/>
                </a:solidFill>
                <a:latin typeface="Calibri"/>
                <a:ea typeface="Calibri"/>
                <a:cs typeface="Calibri"/>
                <a:sym typeface="Calibri"/>
              </a:defRPr>
            </a:lvl2pPr>
            <a:lvl3pPr marL="2286000" marR="0" lvl="2" indent="-203200" algn="l" rtl="0">
              <a:lnSpc>
                <a:spcPct val="90000"/>
              </a:lnSpc>
              <a:spcBef>
                <a:spcPts val="1000"/>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3pPr>
            <a:lvl4pPr marL="3200400" marR="0" lvl="3"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4pPr>
            <a:lvl5pPr marL="4114800" marR="0" lvl="4"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934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88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47" name="Shape 47"/>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30847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693816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fld id="{86CB4B4D-7CA3-9044-876B-883B54F8677D}" type="slidenum">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401" y="730250"/>
            <a:ext cx="21031198" cy="265112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401" y="3651250"/>
            <a:ext cx="21031198" cy="870267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676401" y="12712701"/>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9" name="Shape 9"/>
          <p:cNvSpPr txBox="1">
            <a:spLocks noGrp="1"/>
          </p:cNvSpPr>
          <p:nvPr>
            <p:ph type="ftr" idx="11"/>
          </p:nvPr>
        </p:nvSpPr>
        <p:spPr>
          <a:xfrm>
            <a:off x="8077200" y="12712701"/>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pPr defTabSz="1828800" hangingPunct="1"/>
            <a:endParaRPr lang="en-US"/>
          </a:p>
        </p:txBody>
      </p:sp>
      <p:sp>
        <p:nvSpPr>
          <p:cNvPr id="10" name="Shape 10"/>
          <p:cNvSpPr txBox="1">
            <a:spLocks noGrp="1"/>
          </p:cNvSpPr>
          <p:nvPr>
            <p:ph type="sldNum" idx="12"/>
          </p:nvPr>
        </p:nvSpPr>
        <p:spPr>
          <a:xfrm>
            <a:off x="17221201" y="12712701"/>
            <a:ext cx="5486398" cy="730250"/>
          </a:xfrm>
          <a:prstGeom prst="rect">
            <a:avLst/>
          </a:prstGeom>
          <a:noFill/>
          <a:ln>
            <a:noFill/>
          </a:ln>
        </p:spPr>
        <p:txBody>
          <a:bodyPr lIns="91425" tIns="45700" rIns="91425" bIns="45700" anchor="ctr" anchorCtr="0">
            <a:noAutofit/>
          </a:bodyPr>
          <a:lstStyle/>
          <a:p>
            <a:pPr algn="r" defTabSz="1828800" hangingPunct="1">
              <a:buSzPct val="25000"/>
            </a:pPr>
            <a:fld id="{00000000-1234-1234-1234-123412341234}" type="slidenum">
              <a:rPr lang="en-US" sz="2400" smtClean="0">
                <a:solidFill>
                  <a:srgbClr val="888888"/>
                </a:solidFill>
                <a:latin typeface="Calibri"/>
                <a:ea typeface="Calibri"/>
                <a:cs typeface="Calibri"/>
                <a:sym typeface="Calibri"/>
              </a:rPr>
              <a:pPr algn="r" defTabSz="1828800" hangingPunct="1">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9907710"/>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89" r:id="rId11"/>
    <p:sldLayoutId id="2147483690" r:id="rId12"/>
    <p:sldLayoutId id="214748369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42F3CB8-CEC7-44B3-A62D-A8EFE6959252}"/>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FF77EFB-A5E3-48AF-9D42-02E8A5EA34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65EAA4E-2C59-48A7-AFF5-000F8C0D79B6}"/>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1FD7FED3-E142-4B83-A868-C440ECF9195E}" type="datetimeFigureOut">
              <a:rPr lang="en-US" kern="1200" smtClean="0">
                <a:solidFill>
                  <a:prstClr val="black">
                    <a:tint val="75000"/>
                  </a:prstClr>
                </a:solidFill>
              </a:rPr>
              <a:pPr defTabSz="1828800" hangingPunct="1"/>
              <a:t>12/12/2022</a:t>
            </a:fld>
            <a:endParaRPr lang="en-US" kern="1200">
              <a:solidFill>
                <a:prstClr val="black">
                  <a:tint val="75000"/>
                </a:prstClr>
              </a:solidFill>
            </a:endParaRPr>
          </a:p>
        </p:txBody>
      </p:sp>
      <p:sp>
        <p:nvSpPr>
          <p:cNvPr id="5" name="Footer Placeholder 4">
            <a:extLst>
              <a:ext uri="{FF2B5EF4-FFF2-40B4-BE49-F238E27FC236}">
                <a16:creationId xmlns="" xmlns:a16="http://schemas.microsoft.com/office/drawing/2014/main" id="{33204685-20F4-48F1-872F-2C242FA60A4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n-US" kern="1200">
              <a:solidFill>
                <a:prstClr val="black">
                  <a:tint val="75000"/>
                </a:prstClr>
              </a:solidFill>
            </a:endParaRPr>
          </a:p>
        </p:txBody>
      </p:sp>
      <p:sp>
        <p:nvSpPr>
          <p:cNvPr id="6" name="Slide Number Placeholder 5">
            <a:extLst>
              <a:ext uri="{FF2B5EF4-FFF2-40B4-BE49-F238E27FC236}">
                <a16:creationId xmlns="" xmlns:a16="http://schemas.microsoft.com/office/drawing/2014/main" id="{9CB6544F-39BD-4A1F-8185-0128E41627A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3DEC7AD9-915D-4FB9-80A9-751BAC31E532}" type="slidenum">
              <a:rPr lang="en-US" kern="1200" smtClean="0">
                <a:solidFill>
                  <a:prstClr val="black">
                    <a:tint val="75000"/>
                  </a:prstClr>
                </a:solidFill>
              </a:rPr>
              <a:pPr defTabSz="1828800" hangingPunct="1"/>
              <a:t>‹#›</a:t>
            </a:fld>
            <a:endParaRPr lang="en-US" kern="1200">
              <a:solidFill>
                <a:prstClr val="black">
                  <a:tint val="75000"/>
                </a:prstClr>
              </a:solidFill>
            </a:endParaRPr>
          </a:p>
        </p:txBody>
      </p:sp>
    </p:spTree>
    <p:extLst>
      <p:ext uri="{BB962C8B-B14F-4D97-AF65-F5344CB8AC3E}">
        <p14:creationId xmlns:p14="http://schemas.microsoft.com/office/powerpoint/2010/main" val="185584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p.hacknplan.com/login"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8.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8"/>
            <a:ext cx="20562600" cy="1452398"/>
          </a:xfrm>
          <a:prstGeom prst="rect">
            <a:avLst/>
          </a:prstGeom>
          <a:noFill/>
          <a:ln>
            <a:noFill/>
          </a:ln>
        </p:spPr>
        <p:txBody>
          <a:bodyPr lIns="182850" tIns="91400" rIns="182850" bIns="91400" anchor="t" anchorCtr="0">
            <a:noAutofit/>
          </a:bodyPr>
          <a:lstStyle/>
          <a:p>
            <a:pPr defTabSz="1828800" hangingPunct="1">
              <a:buSzPct val="25000"/>
            </a:pP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
        <p:nvSpPr>
          <p:cNvPr id="3" name="Shape 89"/>
          <p:cNvSpPr txBox="1"/>
          <p:nvPr/>
        </p:nvSpPr>
        <p:spPr>
          <a:xfrm>
            <a:off x="1910700" y="8067034"/>
            <a:ext cx="20562600" cy="1452398"/>
          </a:xfrm>
          <a:prstGeom prst="rect">
            <a:avLst/>
          </a:prstGeom>
          <a:noFill/>
          <a:ln>
            <a:noFill/>
          </a:ln>
        </p:spPr>
        <p:txBody>
          <a:bodyPr lIns="182850" tIns="91400" rIns="182850" bIns="91400" anchor="ctr" anchorCtr="0">
            <a:noAutofit/>
          </a:bodyPr>
          <a:lstStyle/>
          <a:p>
            <a:pPr defTabSz="1828800" hangingPunct="1">
              <a:buSzPct val="25000"/>
            </a:pPr>
            <a:r>
              <a:rPr lang="tr-TR" sz="12000" cap="all" dirty="0" smtClean="0">
                <a:solidFill>
                  <a:srgbClr val="FFD966"/>
                </a:solidFill>
                <a:latin typeface="Helvetica" panose="020B0604020202020204" pitchFamily="34" charset="0"/>
                <a:ea typeface="Calibri"/>
                <a:cs typeface="Helvetica" panose="020B0604020202020204" pitchFamily="34" charset="0"/>
                <a:sym typeface="Calibri"/>
              </a:rPr>
              <a:t>WEEK #11</a:t>
            </a:r>
          </a:p>
          <a:p>
            <a:pPr defTabSz="1828800" hangingPunct="1">
              <a:buSzPct val="25000"/>
            </a:pPr>
            <a:r>
              <a:rPr lang="en-US" sz="12000" cap="all" dirty="0" smtClean="0">
                <a:solidFill>
                  <a:srgbClr val="FFD966"/>
                </a:solidFill>
                <a:latin typeface="Helvetica" panose="020B0604020202020204" pitchFamily="34" charset="0"/>
                <a:ea typeface="Calibri"/>
                <a:cs typeface="Helvetica" panose="020B0604020202020204" pitchFamily="34" charset="0"/>
                <a:sym typeface="Calibri"/>
              </a:rPr>
              <a:t>User </a:t>
            </a:r>
            <a:r>
              <a:rPr lang="en-US" sz="12000" cap="all" dirty="0">
                <a:solidFill>
                  <a:srgbClr val="FFD966"/>
                </a:solidFill>
                <a:latin typeface="Helvetica" panose="020B0604020202020204" pitchFamily="34" charset="0"/>
                <a:ea typeface="Calibri"/>
                <a:cs typeface="Helvetica" panose="020B0604020202020204" pitchFamily="34" charset="0"/>
                <a:sym typeface="Calibri"/>
              </a:rPr>
              <a:t>Interfaces</a:t>
            </a:r>
          </a:p>
        </p:txBody>
      </p:sp>
      <p:sp>
        <p:nvSpPr>
          <p:cNvPr id="4" name="Shape 89"/>
          <p:cNvSpPr txBox="1"/>
          <p:nvPr/>
        </p:nvSpPr>
        <p:spPr>
          <a:xfrm>
            <a:off x="2063100" y="10831168"/>
            <a:ext cx="20562600" cy="1452398"/>
          </a:xfrm>
          <a:prstGeom prst="rect">
            <a:avLst/>
          </a:prstGeom>
          <a:noFill/>
          <a:ln>
            <a:noFill/>
          </a:ln>
        </p:spPr>
        <p:txBody>
          <a:bodyPr lIns="182850" tIns="91400" rIns="182850" bIns="91400" anchor="t" anchorCtr="0">
            <a:noAutofit/>
          </a:bodyPr>
          <a:lstStyle/>
          <a:p>
            <a:pPr defTabSz="1828800" hangingPunct="1">
              <a:buSzPct val="25000"/>
            </a:pPr>
            <a:r>
              <a:rPr lang="en-US" sz="8000" dirty="0" smtClean="0">
                <a:solidFill>
                  <a:schemeClr val="bg1"/>
                </a:solidFill>
                <a:latin typeface="Helvetica" panose="020B0604020202020204" pitchFamily="34" charset="0"/>
                <a:ea typeface="Calibri"/>
                <a:cs typeface="Helvetica" panose="020B0604020202020204" pitchFamily="34" charset="0"/>
                <a:sym typeface="Calibri"/>
              </a:rPr>
              <a:t>Relaying Information to the Player</a:t>
            </a:r>
            <a:endParaRPr lang="en-US" sz="8000" dirty="0">
              <a:solidFill>
                <a:schemeClr val="bg1"/>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3412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da56991ef9_0_68"/>
          <p:cNvSpPr txBox="1">
            <a:spLocks noGrp="1"/>
          </p:cNvSpPr>
          <p:nvPr>
            <p:ph type="title"/>
          </p:nvPr>
        </p:nvSpPr>
        <p:spPr>
          <a:xfrm>
            <a:off x="2503356" y="1391786"/>
            <a:ext cx="20356800" cy="2984400"/>
          </a:xfrm>
          <a:prstGeom prst="rect">
            <a:avLst/>
          </a:prstGeom>
          <a:noFill/>
          <a:ln>
            <a:noFill/>
          </a:ln>
        </p:spPr>
        <p:txBody>
          <a:bodyPr spcFirstLastPara="1" wrap="square" lIns="182850" tIns="91400" rIns="182850" bIns="91400" anchor="t" anchorCtr="0">
            <a:normAutofit/>
          </a:bodyPr>
          <a:lstStyle/>
          <a:p>
            <a:pPr lvl="0">
              <a:buClr>
                <a:schemeClr val="dk2"/>
              </a:buClr>
              <a:buSzPts val="10200"/>
            </a:pPr>
            <a:r>
              <a:rPr lang="tr-TR" b="1" dirty="0" smtClean="0">
                <a:solidFill>
                  <a:srgbClr val="FF0000"/>
                </a:solidFill>
              </a:rPr>
              <a:t>PROJECT </a:t>
            </a:r>
            <a:r>
              <a:rPr lang="tr-TR" b="1" dirty="0">
                <a:solidFill>
                  <a:srgbClr val="FF0000"/>
                </a:solidFill>
              </a:rPr>
              <a:t>POINT SYSTEM </a:t>
            </a:r>
            <a:r>
              <a:rPr lang="tr-TR" b="1" dirty="0" smtClean="0">
                <a:solidFill>
                  <a:srgbClr val="FF0000"/>
                </a:solidFill>
              </a:rPr>
              <a:t>(MECHANICS)</a:t>
            </a:r>
            <a:r>
              <a:rPr lang="tr-TR" dirty="0" smtClean="0">
                <a:solidFill>
                  <a:srgbClr val="FF0000"/>
                </a:solidFill>
              </a:rPr>
              <a:t/>
            </a:r>
            <a:br>
              <a:rPr lang="tr-TR" dirty="0" smtClean="0">
                <a:solidFill>
                  <a:srgbClr val="FF0000"/>
                </a:solidFill>
              </a:rPr>
            </a:br>
            <a:r>
              <a:rPr lang="tr-TR" dirty="0">
                <a:solidFill>
                  <a:srgbClr val="FF0000"/>
                </a:solidFill>
              </a:rPr>
              <a:t/>
            </a:r>
            <a:br>
              <a:rPr lang="tr-TR" dirty="0">
                <a:solidFill>
                  <a:srgbClr val="FF0000"/>
                </a:solidFill>
              </a:rPr>
            </a:br>
            <a:r>
              <a:rPr lang="tr-TR" dirty="0" smtClean="0">
                <a:solidFill>
                  <a:srgbClr val="FF0000"/>
                </a:solidFill>
              </a:rPr>
              <a:t>PICK TO ROUND YOUR POINTS TO 25!</a:t>
            </a:r>
            <a:endParaRPr dirty="0">
              <a:solidFill>
                <a:srgbClr val="FF0000"/>
              </a:solidFill>
            </a:endParaRPr>
          </a:p>
          <a:p>
            <a:pPr marL="0" lvl="0" indent="0" algn="l" rtl="0">
              <a:lnSpc>
                <a:spcPct val="90000"/>
              </a:lnSpc>
              <a:spcBef>
                <a:spcPts val="0"/>
              </a:spcBef>
              <a:spcAft>
                <a:spcPts val="0"/>
              </a:spcAft>
              <a:buClr>
                <a:schemeClr val="dk2"/>
              </a:buClr>
              <a:buSzPts val="10200"/>
              <a:buFont typeface="Impact"/>
              <a:buNone/>
            </a:pPr>
            <a:endParaRPr dirty="0">
              <a:solidFill>
                <a:srgbClr val="FF0000"/>
              </a:solidFill>
            </a:endParaRPr>
          </a:p>
        </p:txBody>
      </p:sp>
      <p:graphicFrame>
        <p:nvGraphicFramePr>
          <p:cNvPr id="2" name="Tablo 1"/>
          <p:cNvGraphicFramePr>
            <a:graphicFrameLocks noGrp="1"/>
          </p:cNvGraphicFramePr>
          <p:nvPr>
            <p:extLst>
              <p:ext uri="{D42A27DB-BD31-4B8C-83A1-F6EECF244321}">
                <p14:modId xmlns:p14="http://schemas.microsoft.com/office/powerpoint/2010/main" val="1251013823"/>
              </p:ext>
            </p:extLst>
          </p:nvPr>
        </p:nvGraphicFramePr>
        <p:xfrm>
          <a:off x="2662989" y="4203033"/>
          <a:ext cx="18544674" cy="7652083"/>
        </p:xfrm>
        <a:graphic>
          <a:graphicData uri="http://schemas.openxmlformats.org/drawingml/2006/table">
            <a:tbl>
              <a:tblPr/>
              <a:tblGrid>
                <a:gridCol w="1416612"/>
                <a:gridCol w="14484885"/>
                <a:gridCol w="2643177"/>
              </a:tblGrid>
              <a:tr h="533230">
                <a:tc>
                  <a:txBody>
                    <a:bodyPr/>
                    <a:lstStyle/>
                    <a:p>
                      <a:pPr rtl="0" fontAlgn="b"/>
                      <a:r>
                        <a:rPr lang="tr-TR" sz="2800" dirty="0">
                          <a:effectLst/>
                        </a:rPr>
                        <a:t>M1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a:effectLst/>
                        </a:rPr>
                        <a:t>Single Attack causes hit pause.</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788452">
                <a:tc>
                  <a:txBody>
                    <a:bodyPr/>
                    <a:lstStyle/>
                    <a:p>
                      <a:pPr rtl="0" fontAlgn="b"/>
                      <a:r>
                        <a:rPr lang="tr-TR" sz="2800">
                          <a:effectLst/>
                        </a:rPr>
                        <a:t>M2</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Single Attack hits in an area in front of the player.</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788452">
                <a:tc>
                  <a:txBody>
                    <a:bodyPr/>
                    <a:lstStyle/>
                    <a:p>
                      <a:pPr rtl="0" fontAlgn="b"/>
                      <a:r>
                        <a:rPr lang="tr-TR" sz="2800">
                          <a:effectLst/>
                        </a:rPr>
                        <a:t>M3</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Single Attack makes the player auto face the closest opponent.</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33230">
                <a:tc>
                  <a:txBody>
                    <a:bodyPr/>
                    <a:lstStyle/>
                    <a:p>
                      <a:pPr rtl="0" fontAlgn="b"/>
                      <a:r>
                        <a:rPr lang="tr-TR" sz="2800">
                          <a:effectLst/>
                        </a:rPr>
                        <a:t>M4</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Holding Single Attack increases damage.</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33230">
                <a:tc>
                  <a:txBody>
                    <a:bodyPr/>
                    <a:lstStyle/>
                    <a:p>
                      <a:pPr rtl="0" fontAlgn="b"/>
                      <a:r>
                        <a:rPr lang="tr-TR" sz="2800">
                          <a:effectLst/>
                        </a:rPr>
                        <a:t>M5</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800" dirty="0" err="1">
                          <a:effectLst/>
                        </a:rPr>
                        <a:t>Dash</a:t>
                      </a:r>
                      <a:r>
                        <a:rPr lang="tr-TR" sz="2800" dirty="0">
                          <a:effectLst/>
                        </a:rPr>
                        <a:t> </a:t>
                      </a:r>
                      <a:r>
                        <a:rPr lang="tr-TR" sz="2800" dirty="0" err="1">
                          <a:effectLst/>
                        </a:rPr>
                        <a:t>target</a:t>
                      </a:r>
                      <a:r>
                        <a:rPr lang="tr-TR" sz="2800" dirty="0">
                          <a:effectLst/>
                        </a:rPr>
                        <a:t> marker.</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788452">
                <a:tc>
                  <a:txBody>
                    <a:bodyPr/>
                    <a:lstStyle/>
                    <a:p>
                      <a:pPr rtl="0" fontAlgn="b"/>
                      <a:r>
                        <a:rPr lang="tr-TR" sz="2800">
                          <a:effectLst/>
                        </a:rPr>
                        <a:t>M6</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Dash teleports through enemies and some objects.</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33230">
                <a:tc>
                  <a:txBody>
                    <a:bodyPr/>
                    <a:lstStyle/>
                    <a:p>
                      <a:pPr rtl="0" fontAlgn="b"/>
                      <a:r>
                        <a:rPr lang="tr-TR" sz="2800">
                          <a:effectLst/>
                        </a:rPr>
                        <a:t>M7</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Special does heavy radial damage.</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788452">
                <a:tc>
                  <a:txBody>
                    <a:bodyPr/>
                    <a:lstStyle/>
                    <a:p>
                      <a:pPr rtl="0" fontAlgn="b"/>
                      <a:r>
                        <a:rPr lang="tr-TR" sz="2800">
                          <a:effectLst/>
                        </a:rPr>
                        <a:t>M8</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Special can not be interrupted by enemy attacks.</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33230">
                <a:tc>
                  <a:txBody>
                    <a:bodyPr/>
                    <a:lstStyle/>
                    <a:p>
                      <a:pPr rtl="0" fontAlgn="b"/>
                      <a:r>
                        <a:rPr lang="tr-TR" sz="2800">
                          <a:effectLst/>
                        </a:rPr>
                        <a:t>M9</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Cast auto targets the closest enemy.</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788452">
                <a:tc>
                  <a:txBody>
                    <a:bodyPr/>
                    <a:lstStyle/>
                    <a:p>
                      <a:pPr rtl="0" fontAlgn="b"/>
                      <a:r>
                        <a:rPr lang="tr-TR" sz="2800">
                          <a:effectLst/>
                        </a:rPr>
                        <a:t>M10</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Enemies turn into ragdolls when </a:t>
                      </a:r>
                      <a:r>
                        <a:rPr lang="en-US" sz="2800" dirty="0" err="1">
                          <a:effectLst/>
                        </a:rPr>
                        <a:t>slained</a:t>
                      </a:r>
                      <a:r>
                        <a:rPr lang="en-US" sz="2800" dirty="0">
                          <a:effectLst/>
                        </a:rPr>
                        <a:t>.</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043673">
                <a:tc>
                  <a:txBody>
                    <a:bodyPr/>
                    <a:lstStyle/>
                    <a:p>
                      <a:pPr rtl="0" fontAlgn="b"/>
                      <a:r>
                        <a:rPr lang="tr-TR" sz="2800">
                          <a:effectLst/>
                        </a:rPr>
                        <a:t>M11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a:effectLst/>
                        </a:rPr>
                        <a:t>After slained, a couple of seconds their bodies turn into glowing particles.</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9437" marR="19437" marT="12958" marB="129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7539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da56991ef9_0_68"/>
          <p:cNvSpPr txBox="1">
            <a:spLocks noGrp="1"/>
          </p:cNvSpPr>
          <p:nvPr>
            <p:ph type="title"/>
          </p:nvPr>
        </p:nvSpPr>
        <p:spPr>
          <a:xfrm>
            <a:off x="2503356" y="1391786"/>
            <a:ext cx="20356800" cy="2984400"/>
          </a:xfrm>
          <a:prstGeom prst="rect">
            <a:avLst/>
          </a:prstGeom>
          <a:noFill/>
          <a:ln>
            <a:noFill/>
          </a:ln>
        </p:spPr>
        <p:txBody>
          <a:bodyPr spcFirstLastPara="1" wrap="square" lIns="182850" tIns="91400" rIns="182850" bIns="91400" anchor="t" anchorCtr="0">
            <a:normAutofit/>
          </a:bodyPr>
          <a:lstStyle/>
          <a:p>
            <a:pPr lvl="0">
              <a:buClr>
                <a:schemeClr val="dk2"/>
              </a:buClr>
              <a:buSzPts val="10200"/>
            </a:pPr>
            <a:r>
              <a:rPr lang="tr-TR" b="1" dirty="0">
                <a:solidFill>
                  <a:srgbClr val="FF0000"/>
                </a:solidFill>
              </a:rPr>
              <a:t>PROJECT POINT SYSTEM </a:t>
            </a:r>
            <a:r>
              <a:rPr lang="tr-TR" b="1" dirty="0" smtClean="0">
                <a:solidFill>
                  <a:srgbClr val="FF0000"/>
                </a:solidFill>
              </a:rPr>
              <a:t>(RULES)</a:t>
            </a:r>
            <a:r>
              <a:rPr lang="tr-TR" dirty="0">
                <a:solidFill>
                  <a:srgbClr val="FF0000"/>
                </a:solidFill>
              </a:rPr>
              <a:t/>
            </a:r>
            <a:br>
              <a:rPr lang="tr-TR" dirty="0">
                <a:solidFill>
                  <a:srgbClr val="FF0000"/>
                </a:solidFill>
              </a:rPr>
            </a:br>
            <a:r>
              <a:rPr lang="tr-TR" dirty="0">
                <a:solidFill>
                  <a:srgbClr val="FF0000"/>
                </a:solidFill>
              </a:rPr>
              <a:t/>
            </a:r>
            <a:br>
              <a:rPr lang="tr-TR" dirty="0">
                <a:solidFill>
                  <a:srgbClr val="FF0000"/>
                </a:solidFill>
              </a:rPr>
            </a:br>
            <a:r>
              <a:rPr lang="tr-TR" dirty="0">
                <a:solidFill>
                  <a:srgbClr val="FF0000"/>
                </a:solidFill>
              </a:rPr>
              <a:t>PICK TO ROUND YOUR POINTS TO 25!</a:t>
            </a:r>
            <a:endParaRPr dirty="0">
              <a:solidFill>
                <a:srgbClr val="FF0000"/>
              </a:solidFill>
            </a:endParaRPr>
          </a:p>
        </p:txBody>
      </p:sp>
      <p:graphicFrame>
        <p:nvGraphicFramePr>
          <p:cNvPr id="3" name="Tablo 2"/>
          <p:cNvGraphicFramePr>
            <a:graphicFrameLocks noGrp="1"/>
          </p:cNvGraphicFramePr>
          <p:nvPr>
            <p:extLst>
              <p:ext uri="{D42A27DB-BD31-4B8C-83A1-F6EECF244321}">
                <p14:modId xmlns:p14="http://schemas.microsoft.com/office/powerpoint/2010/main" val="307598145"/>
              </p:ext>
            </p:extLst>
          </p:nvPr>
        </p:nvGraphicFramePr>
        <p:xfrm>
          <a:off x="2727157" y="3898232"/>
          <a:ext cx="18416338" cy="8663322"/>
        </p:xfrm>
        <a:graphic>
          <a:graphicData uri="http://schemas.openxmlformats.org/drawingml/2006/table">
            <a:tbl>
              <a:tblPr/>
              <a:tblGrid>
                <a:gridCol w="1429474"/>
                <a:gridCol w="14616343"/>
                <a:gridCol w="2370521"/>
              </a:tblGrid>
              <a:tr h="433014">
                <a:tc>
                  <a:txBody>
                    <a:bodyPr/>
                    <a:lstStyle/>
                    <a:p>
                      <a:pPr rtl="0" fontAlgn="b"/>
                      <a:r>
                        <a:rPr lang="tr-TR" sz="2800" dirty="0">
                          <a:effectLst/>
                        </a:rPr>
                        <a:t>R1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800" dirty="0" err="1">
                          <a:effectLst/>
                        </a:rPr>
                        <a:t>Strength</a:t>
                      </a:r>
                      <a:r>
                        <a:rPr lang="tr-TR" sz="2800" dirty="0">
                          <a:effectLst/>
                        </a:rPr>
                        <a:t> </a:t>
                      </a:r>
                      <a:r>
                        <a:rPr lang="tr-TR" sz="2800" dirty="0" err="1">
                          <a:effectLst/>
                        </a:rPr>
                        <a:t>affects</a:t>
                      </a:r>
                      <a:r>
                        <a:rPr lang="tr-TR" sz="2800" dirty="0">
                          <a:effectLst/>
                        </a:rPr>
                        <a:t> </a:t>
                      </a:r>
                      <a:r>
                        <a:rPr lang="tr-TR" sz="2800" dirty="0" err="1">
                          <a:effectLst/>
                        </a:rPr>
                        <a:t>weapon</a:t>
                      </a:r>
                      <a:r>
                        <a:rPr lang="tr-TR" sz="2800" dirty="0">
                          <a:effectLst/>
                        </a:rPr>
                        <a:t> </a:t>
                      </a:r>
                      <a:r>
                        <a:rPr lang="tr-TR" sz="2800" dirty="0" err="1">
                          <a:effectLst/>
                        </a:rPr>
                        <a:t>damage</a:t>
                      </a:r>
                      <a:r>
                        <a:rPr lang="tr-TR" sz="2800" dirty="0">
                          <a:effectLst/>
                        </a:rPr>
                        <a:t>.</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33014">
                <a:tc>
                  <a:txBody>
                    <a:bodyPr/>
                    <a:lstStyle/>
                    <a:p>
                      <a:pPr rtl="0" fontAlgn="b"/>
                      <a:r>
                        <a:rPr lang="tr-TR" sz="2800" dirty="0">
                          <a:effectLst/>
                        </a:rPr>
                        <a:t>R2</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800" dirty="0" err="1">
                          <a:effectLst/>
                        </a:rPr>
                        <a:t>Agility</a:t>
                      </a:r>
                      <a:r>
                        <a:rPr lang="tr-TR" sz="2800" dirty="0">
                          <a:effectLst/>
                        </a:rPr>
                        <a:t> </a:t>
                      </a:r>
                      <a:r>
                        <a:rPr lang="tr-TR" sz="2800" dirty="0" err="1">
                          <a:effectLst/>
                        </a:rPr>
                        <a:t>affects</a:t>
                      </a:r>
                      <a:r>
                        <a:rPr lang="tr-TR" sz="2800" dirty="0">
                          <a:effectLst/>
                        </a:rPr>
                        <a:t> </a:t>
                      </a:r>
                      <a:r>
                        <a:rPr lang="tr-TR" sz="2800" dirty="0" err="1">
                          <a:effectLst/>
                        </a:rPr>
                        <a:t>walking</a:t>
                      </a:r>
                      <a:r>
                        <a:rPr lang="tr-TR" sz="2800" dirty="0">
                          <a:effectLst/>
                        </a:rPr>
                        <a:t> </a:t>
                      </a:r>
                      <a:r>
                        <a:rPr lang="tr-TR" sz="2800" dirty="0" err="1">
                          <a:effectLst/>
                        </a:rPr>
                        <a:t>speed</a:t>
                      </a:r>
                      <a:r>
                        <a:rPr lang="tr-TR" sz="2800" dirty="0">
                          <a:effectLst/>
                        </a:rPr>
                        <a:t>.</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33014">
                <a:tc>
                  <a:txBody>
                    <a:bodyPr/>
                    <a:lstStyle/>
                    <a:p>
                      <a:pPr rtl="0" fontAlgn="b"/>
                      <a:r>
                        <a:rPr lang="tr-TR" sz="2800" dirty="0">
                          <a:effectLst/>
                        </a:rPr>
                        <a:t>R3</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Intelligence affects </a:t>
                      </a:r>
                      <a:r>
                        <a:rPr lang="en-US" sz="2800" dirty="0" err="1">
                          <a:effectLst/>
                        </a:rPr>
                        <a:t>mana</a:t>
                      </a:r>
                      <a:r>
                        <a:rPr lang="en-US" sz="2800" dirty="0">
                          <a:effectLst/>
                        </a:rPr>
                        <a:t> regeneration rate.</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33014">
                <a:tc>
                  <a:txBody>
                    <a:bodyPr/>
                    <a:lstStyle/>
                    <a:p>
                      <a:pPr rtl="0" fontAlgn="b"/>
                      <a:r>
                        <a:rPr lang="tr-TR" sz="2800">
                          <a:effectLst/>
                        </a:rPr>
                        <a:t>R4</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Endurance stat affects total </a:t>
                      </a:r>
                      <a:r>
                        <a:rPr lang="en-US" sz="2800" dirty="0" err="1">
                          <a:effectLst/>
                        </a:rPr>
                        <a:t>hitpoints</a:t>
                      </a:r>
                      <a:r>
                        <a:rPr lang="en-US" sz="2800" dirty="0">
                          <a:effectLst/>
                        </a:rPr>
                        <a:t>.</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33014">
                <a:tc>
                  <a:txBody>
                    <a:bodyPr/>
                    <a:lstStyle/>
                    <a:p>
                      <a:pPr rtl="0" fontAlgn="b"/>
                      <a:r>
                        <a:rPr lang="tr-TR" sz="2800">
                          <a:effectLst/>
                        </a:rPr>
                        <a:t>R5</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Luck stat affects critical attack chance.</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33014">
                <a:tc>
                  <a:txBody>
                    <a:bodyPr/>
                    <a:lstStyle/>
                    <a:p>
                      <a:pPr rtl="0" fontAlgn="b"/>
                      <a:r>
                        <a:rPr lang="tr-TR" sz="2800">
                          <a:effectLst/>
                        </a:rPr>
                        <a:t>R6</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When stamina is out, player jumps/leaps.</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33014">
                <a:tc>
                  <a:txBody>
                    <a:bodyPr/>
                    <a:lstStyle/>
                    <a:p>
                      <a:pPr rtl="0" fontAlgn="b"/>
                      <a:r>
                        <a:rPr lang="tr-TR" sz="2800">
                          <a:effectLst/>
                        </a:rPr>
                        <a:t>R7</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800" dirty="0" err="1">
                          <a:effectLst/>
                        </a:rPr>
                        <a:t>Cast</a:t>
                      </a:r>
                      <a:r>
                        <a:rPr lang="tr-TR" sz="2800" dirty="0">
                          <a:effectLst/>
                        </a:rPr>
                        <a:t> </a:t>
                      </a:r>
                      <a:r>
                        <a:rPr lang="tr-TR" sz="2800" dirty="0" err="1">
                          <a:effectLst/>
                        </a:rPr>
                        <a:t>consumes</a:t>
                      </a:r>
                      <a:r>
                        <a:rPr lang="tr-TR" sz="2800" dirty="0">
                          <a:effectLst/>
                        </a:rPr>
                        <a:t> mana </a:t>
                      </a:r>
                      <a:r>
                        <a:rPr lang="tr-TR" sz="2800" dirty="0" err="1">
                          <a:effectLst/>
                        </a:rPr>
                        <a:t>meter</a:t>
                      </a:r>
                      <a:r>
                        <a:rPr lang="tr-TR" sz="2800" dirty="0">
                          <a:effectLst/>
                        </a:rPr>
                        <a:t>.</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33014">
                <a:tc>
                  <a:txBody>
                    <a:bodyPr/>
                    <a:lstStyle/>
                    <a:p>
                      <a:pPr rtl="0" fontAlgn="b"/>
                      <a:r>
                        <a:rPr lang="tr-TR" sz="2800">
                          <a:effectLst/>
                        </a:rPr>
                        <a:t>R8</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800" dirty="0">
                          <a:effectLst/>
                        </a:rPr>
                        <a:t>Special </a:t>
                      </a:r>
                      <a:r>
                        <a:rPr lang="tr-TR" sz="2800" dirty="0" err="1">
                          <a:effectLst/>
                        </a:rPr>
                        <a:t>consumes</a:t>
                      </a:r>
                      <a:r>
                        <a:rPr lang="tr-TR" sz="2800" dirty="0">
                          <a:effectLst/>
                        </a:rPr>
                        <a:t> </a:t>
                      </a:r>
                      <a:r>
                        <a:rPr lang="tr-TR" sz="2800" dirty="0" err="1">
                          <a:effectLst/>
                        </a:rPr>
                        <a:t>stamina</a:t>
                      </a:r>
                      <a:r>
                        <a:rPr lang="tr-TR" sz="2800" dirty="0">
                          <a:effectLst/>
                        </a:rPr>
                        <a:t> </a:t>
                      </a:r>
                      <a:r>
                        <a:rPr lang="tr-TR" sz="2800" dirty="0" err="1">
                          <a:effectLst/>
                        </a:rPr>
                        <a:t>meter</a:t>
                      </a:r>
                      <a:r>
                        <a:rPr lang="tr-TR" sz="2800" dirty="0">
                          <a:effectLst/>
                        </a:rPr>
                        <a:t>.</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33014">
                <a:tc>
                  <a:txBody>
                    <a:bodyPr/>
                    <a:lstStyle/>
                    <a:p>
                      <a:pPr rtl="0" fontAlgn="b"/>
                      <a:r>
                        <a:rPr lang="tr-TR" sz="2800">
                          <a:effectLst/>
                        </a:rPr>
                        <a:t>R9</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800" dirty="0" err="1">
                          <a:effectLst/>
                        </a:rPr>
                        <a:t>Dash</a:t>
                      </a:r>
                      <a:r>
                        <a:rPr lang="tr-TR" sz="2800" dirty="0">
                          <a:effectLst/>
                        </a:rPr>
                        <a:t> </a:t>
                      </a:r>
                      <a:r>
                        <a:rPr lang="tr-TR" sz="2800" dirty="0" err="1">
                          <a:effectLst/>
                        </a:rPr>
                        <a:t>consumes</a:t>
                      </a:r>
                      <a:r>
                        <a:rPr lang="tr-TR" sz="2800" dirty="0">
                          <a:effectLst/>
                        </a:rPr>
                        <a:t> </a:t>
                      </a:r>
                      <a:r>
                        <a:rPr lang="tr-TR" sz="2800" dirty="0" err="1">
                          <a:effectLst/>
                        </a:rPr>
                        <a:t>stramina</a:t>
                      </a:r>
                      <a:r>
                        <a:rPr lang="tr-TR" sz="2800" dirty="0">
                          <a:effectLst/>
                        </a:rPr>
                        <a:t> </a:t>
                      </a:r>
                      <a:r>
                        <a:rPr lang="tr-TR" sz="2800" dirty="0" err="1">
                          <a:effectLst/>
                        </a:rPr>
                        <a:t>meter</a:t>
                      </a:r>
                      <a:r>
                        <a:rPr lang="tr-TR" sz="2800" dirty="0">
                          <a:effectLst/>
                        </a:rPr>
                        <a:t>.</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640368">
                <a:tc>
                  <a:txBody>
                    <a:bodyPr/>
                    <a:lstStyle/>
                    <a:p>
                      <a:pPr rtl="0" fontAlgn="b"/>
                      <a:r>
                        <a:rPr lang="tr-TR" sz="2800">
                          <a:effectLst/>
                        </a:rPr>
                        <a:t>R10</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800" dirty="0" err="1">
                          <a:effectLst/>
                        </a:rPr>
                        <a:t>Walking</a:t>
                      </a:r>
                      <a:r>
                        <a:rPr lang="tr-TR" sz="2800" dirty="0">
                          <a:effectLst/>
                        </a:rPr>
                        <a:t> </a:t>
                      </a:r>
                      <a:r>
                        <a:rPr lang="tr-TR" sz="2800" dirty="0" err="1">
                          <a:effectLst/>
                        </a:rPr>
                        <a:t>drains</a:t>
                      </a:r>
                      <a:r>
                        <a:rPr lang="tr-TR" sz="2800" dirty="0">
                          <a:effectLst/>
                        </a:rPr>
                        <a:t> </a:t>
                      </a:r>
                      <a:r>
                        <a:rPr lang="tr-TR" sz="2800" dirty="0" err="1">
                          <a:effectLst/>
                        </a:rPr>
                        <a:t>stamina</a:t>
                      </a:r>
                      <a:r>
                        <a:rPr lang="tr-TR" sz="2800" dirty="0">
                          <a:effectLst/>
                        </a:rPr>
                        <a:t>.</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847722">
                <a:tc>
                  <a:txBody>
                    <a:bodyPr/>
                    <a:lstStyle/>
                    <a:p>
                      <a:pPr rtl="0" fontAlgn="b"/>
                      <a:r>
                        <a:rPr lang="tr-TR" sz="2800">
                          <a:effectLst/>
                        </a:rPr>
                        <a:t>R11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When stamina is completely drained the player can not run till it regenerates</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055076">
                <a:tc>
                  <a:txBody>
                    <a:bodyPr/>
                    <a:lstStyle/>
                    <a:p>
                      <a:pPr rtl="0" fontAlgn="b"/>
                      <a:r>
                        <a:rPr lang="tr-TR" sz="2800">
                          <a:effectLst/>
                        </a:rPr>
                        <a:t>R12</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Critical chance is used from character creation and causes double damage with red text display.</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640368">
                <a:tc>
                  <a:txBody>
                    <a:bodyPr/>
                    <a:lstStyle/>
                    <a:p>
                      <a:pPr rtl="0" fontAlgn="b"/>
                      <a:r>
                        <a:rPr lang="tr-TR" sz="2800">
                          <a:effectLst/>
                        </a:rPr>
                        <a:t>R13</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dirty="0">
                          <a:effectLst/>
                        </a:rPr>
                        <a:t>Cast may be critical by causing double damage.</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469784">
                <a:tc>
                  <a:txBody>
                    <a:bodyPr/>
                    <a:lstStyle/>
                    <a:p>
                      <a:pPr rtl="0" fontAlgn="b"/>
                      <a:r>
                        <a:rPr lang="tr-TR" sz="2800" dirty="0">
                          <a:effectLst/>
                        </a:rPr>
                        <a:t>R14</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2800">
                          <a:effectLst/>
                        </a:rPr>
                        <a:t>When the players die, they spawn at different spawn points around the map. These are actually spawn points for each player in a multiplayer game.</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800" dirty="0">
                          <a:effectLst/>
                        </a:rPr>
                        <a:t>1</a:t>
                      </a:r>
                    </a:p>
                  </a:txBody>
                  <a:tcPr marL="14128" marR="14128" marT="9418" marB="941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46113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da56991ef9_0_68"/>
          <p:cNvSpPr txBox="1">
            <a:spLocks noGrp="1"/>
          </p:cNvSpPr>
          <p:nvPr>
            <p:ph type="title"/>
          </p:nvPr>
        </p:nvSpPr>
        <p:spPr>
          <a:xfrm>
            <a:off x="2503356" y="1391786"/>
            <a:ext cx="20356800" cy="2984400"/>
          </a:xfrm>
          <a:prstGeom prst="rect">
            <a:avLst/>
          </a:prstGeom>
          <a:noFill/>
          <a:ln>
            <a:noFill/>
          </a:ln>
        </p:spPr>
        <p:txBody>
          <a:bodyPr spcFirstLastPara="1" wrap="square" lIns="182850" tIns="91400" rIns="182850" bIns="91400" anchor="t" anchorCtr="0">
            <a:normAutofit/>
          </a:bodyPr>
          <a:lstStyle/>
          <a:p>
            <a:pPr lvl="0">
              <a:buClr>
                <a:schemeClr val="dk2"/>
              </a:buClr>
              <a:buSzPts val="10200"/>
            </a:pPr>
            <a:r>
              <a:rPr lang="tr-TR" b="1" dirty="0">
                <a:solidFill>
                  <a:srgbClr val="FF0000"/>
                </a:solidFill>
              </a:rPr>
              <a:t>PROJECT POINT SYSTEM </a:t>
            </a:r>
            <a:r>
              <a:rPr lang="tr-TR" b="1" dirty="0" smtClean="0">
                <a:solidFill>
                  <a:srgbClr val="FF0000"/>
                </a:solidFill>
              </a:rPr>
              <a:t>(VISUAL FEATURES)</a:t>
            </a:r>
            <a:r>
              <a:rPr lang="tr-TR" dirty="0">
                <a:solidFill>
                  <a:srgbClr val="FF0000"/>
                </a:solidFill>
              </a:rPr>
              <a:t/>
            </a:r>
            <a:br>
              <a:rPr lang="tr-TR" dirty="0">
                <a:solidFill>
                  <a:srgbClr val="FF0000"/>
                </a:solidFill>
              </a:rPr>
            </a:br>
            <a:r>
              <a:rPr lang="tr-TR" dirty="0">
                <a:solidFill>
                  <a:srgbClr val="FF0000"/>
                </a:solidFill>
              </a:rPr>
              <a:t/>
            </a:r>
            <a:br>
              <a:rPr lang="tr-TR" dirty="0">
                <a:solidFill>
                  <a:srgbClr val="FF0000"/>
                </a:solidFill>
              </a:rPr>
            </a:br>
            <a:r>
              <a:rPr lang="tr-TR" dirty="0">
                <a:solidFill>
                  <a:srgbClr val="FF0000"/>
                </a:solidFill>
              </a:rPr>
              <a:t>PICK TO ROUND YOUR POINTS TO 25!</a:t>
            </a:r>
            <a:endParaRPr dirty="0">
              <a:solidFill>
                <a:srgbClr val="FF0000"/>
              </a:solidFill>
            </a:endParaRPr>
          </a:p>
        </p:txBody>
      </p:sp>
      <p:graphicFrame>
        <p:nvGraphicFramePr>
          <p:cNvPr id="2" name="Tablo 1"/>
          <p:cNvGraphicFramePr>
            <a:graphicFrameLocks noGrp="1"/>
          </p:cNvGraphicFramePr>
          <p:nvPr>
            <p:extLst>
              <p:ext uri="{D42A27DB-BD31-4B8C-83A1-F6EECF244321}">
                <p14:modId xmlns:p14="http://schemas.microsoft.com/office/powerpoint/2010/main" val="527032916"/>
              </p:ext>
            </p:extLst>
          </p:nvPr>
        </p:nvGraphicFramePr>
        <p:xfrm>
          <a:off x="2775284" y="3847152"/>
          <a:ext cx="17999242" cy="3608414"/>
        </p:xfrm>
        <a:graphic>
          <a:graphicData uri="http://schemas.openxmlformats.org/drawingml/2006/table">
            <a:tbl>
              <a:tblPr/>
              <a:tblGrid>
                <a:gridCol w="1416614"/>
                <a:gridCol w="14484882"/>
                <a:gridCol w="2097746"/>
              </a:tblGrid>
              <a:tr h="700099">
                <a:tc>
                  <a:txBody>
                    <a:bodyPr/>
                    <a:lstStyle/>
                    <a:p>
                      <a:pPr algn="l" rtl="0" fontAlgn="b"/>
                      <a:r>
                        <a:rPr lang="tr-TR" sz="2600" dirty="0">
                          <a:effectLst/>
                        </a:rPr>
                        <a:t>V1</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US" sz="2600" dirty="0">
                          <a:effectLst/>
                        </a:rPr>
                        <a:t>Enemy health bars fade-in when they are close to us. The bars become invisible when they are far from the player.</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600" dirty="0">
                          <a:effectLst/>
                        </a:rPr>
                        <a:t>2</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814007">
                <a:tc>
                  <a:txBody>
                    <a:bodyPr/>
                    <a:lstStyle/>
                    <a:p>
                      <a:pPr algn="l" rtl="0" fontAlgn="b"/>
                      <a:r>
                        <a:rPr lang="tr-TR" sz="2600">
                          <a:effectLst/>
                        </a:rPr>
                        <a:t>V2</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US" sz="2600" dirty="0" err="1">
                          <a:effectLst/>
                        </a:rPr>
                        <a:t>Mana</a:t>
                      </a:r>
                      <a:r>
                        <a:rPr lang="en-US" sz="2600" dirty="0">
                          <a:effectLst/>
                        </a:rPr>
                        <a:t> and Stamina bars turn grey when there is not enough meter to cast, dash or do special. Pressing corresponding keys will trigger an action-not-ready sound effect.</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600" dirty="0">
                          <a:effectLst/>
                        </a:rPr>
                        <a:t>2</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671878">
                <a:tc>
                  <a:txBody>
                    <a:bodyPr/>
                    <a:lstStyle/>
                    <a:p>
                      <a:pPr algn="l" rtl="0" fontAlgn="b"/>
                      <a:r>
                        <a:rPr lang="tr-TR" sz="2600">
                          <a:effectLst/>
                        </a:rPr>
                        <a:t>V3</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US" sz="2600" dirty="0">
                          <a:effectLst/>
                        </a:rPr>
                        <a:t>There is a log text area for important actions happening during the game.</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600" dirty="0">
                          <a:effectLst/>
                        </a:rPr>
                        <a:t>2</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282064">
                <a:tc>
                  <a:txBody>
                    <a:bodyPr/>
                    <a:lstStyle/>
                    <a:p>
                      <a:pPr algn="l" rtl="0" fontAlgn="b"/>
                      <a:r>
                        <a:rPr lang="tr-TR" sz="2600">
                          <a:effectLst/>
                        </a:rPr>
                        <a:t>V4</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US" sz="2600">
                          <a:effectLst/>
                        </a:rPr>
                        <a:t>Player’s sword has an attached particle system for slashing effect trails.</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600" dirty="0">
                          <a:effectLst/>
                        </a:rPr>
                        <a:t>1</a:t>
                      </a:r>
                    </a:p>
                  </a:txBody>
                  <a:tcPr marL="26066" marR="26066" marT="17378" marB="1737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36515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body" idx="1"/>
          </p:nvPr>
        </p:nvSpPr>
        <p:spPr>
          <a:xfrm>
            <a:off x="1676400" y="10845298"/>
            <a:ext cx="21031199" cy="1387475"/>
          </a:xfrm>
          <a:prstGeom prst="rect">
            <a:avLst/>
          </a:prstGeom>
          <a:noFill/>
          <a:ln>
            <a:noFill/>
          </a:ln>
        </p:spPr>
        <p:txBody>
          <a:bodyPr spcFirstLastPara="1" wrap="square" lIns="91425" tIns="45700" rIns="91425" bIns="45700" anchor="t" anchorCtr="1">
            <a:noAutofit/>
          </a:bodyPr>
          <a:lstStyle/>
          <a:p>
            <a:pPr marL="0" lvl="0" indent="0" algn="l" rtl="0">
              <a:lnSpc>
                <a:spcPct val="90000"/>
              </a:lnSpc>
              <a:spcBef>
                <a:spcPts val="0"/>
              </a:spcBef>
              <a:spcAft>
                <a:spcPts val="0"/>
              </a:spcAft>
              <a:buClr>
                <a:schemeClr val="lt2"/>
              </a:buClr>
              <a:buSzPts val="8500"/>
              <a:buFont typeface="Arial"/>
              <a:buNone/>
            </a:pPr>
            <a:r>
              <a:rPr lang="en-US" dirty="0"/>
              <a:t>How to </a:t>
            </a:r>
            <a:r>
              <a:rPr lang="tr-TR" dirty="0" err="1" smtClean="0"/>
              <a:t>create</a:t>
            </a:r>
            <a:r>
              <a:rPr lang="tr-TR" dirty="0" smtClean="0"/>
              <a:t> a Project!</a:t>
            </a:r>
            <a:endParaRPr dirty="0"/>
          </a:p>
        </p:txBody>
      </p:sp>
      <p:sp>
        <p:nvSpPr>
          <p:cNvPr id="90" name="Google Shape;90;p1"/>
          <p:cNvSpPr txBox="1">
            <a:spLocks noGrp="1"/>
          </p:cNvSpPr>
          <p:nvPr>
            <p:ph type="body" idx="2"/>
          </p:nvPr>
        </p:nvSpPr>
        <p:spPr>
          <a:xfrm>
            <a:off x="1676400" y="7094538"/>
            <a:ext cx="21031199" cy="291161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D966"/>
              </a:buClr>
              <a:buSzPts val="12000"/>
              <a:buNone/>
            </a:pPr>
            <a:r>
              <a:rPr lang="tr-TR" dirty="0" smtClean="0"/>
              <a:t>HACK’N PLAN</a:t>
            </a:r>
            <a:endParaRPr dirty="0"/>
          </a:p>
        </p:txBody>
      </p:sp>
    </p:spTree>
    <p:extLst>
      <p:ext uri="{BB962C8B-B14F-4D97-AF65-F5344CB8AC3E}">
        <p14:creationId xmlns:p14="http://schemas.microsoft.com/office/powerpoint/2010/main" val="3822385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Create</a:t>
            </a:r>
            <a:r>
              <a:rPr lang="tr-TR" dirty="0" smtClean="0"/>
              <a:t> a </a:t>
            </a:r>
            <a:r>
              <a:rPr lang="tr-TR" dirty="0" err="1" smtClean="0"/>
              <a:t>new</a:t>
            </a:r>
            <a:r>
              <a:rPr lang="tr-TR" dirty="0" smtClean="0"/>
              <a:t> </a:t>
            </a:r>
            <a:r>
              <a:rPr lang="tr-TR" dirty="0" err="1" smtClean="0"/>
              <a:t>account</a:t>
            </a:r>
            <a:endParaRPr lang="tr-TR" dirty="0"/>
          </a:p>
        </p:txBody>
      </p:sp>
      <p:sp>
        <p:nvSpPr>
          <p:cNvPr id="3" name="Metin Yer Tutucusu 2"/>
          <p:cNvSpPr>
            <a:spLocks noGrp="1"/>
          </p:cNvSpPr>
          <p:nvPr>
            <p:ph type="body" idx="1"/>
          </p:nvPr>
        </p:nvSpPr>
        <p:spPr/>
        <p:txBody>
          <a:bodyPr/>
          <a:lstStyle/>
          <a:p>
            <a:endParaRPr lang="tr-TR"/>
          </a:p>
        </p:txBody>
      </p:sp>
      <p:sp>
        <p:nvSpPr>
          <p:cNvPr id="4" name="Metin Yer Tutucusu 3"/>
          <p:cNvSpPr>
            <a:spLocks noGrp="1"/>
          </p:cNvSpPr>
          <p:nvPr>
            <p:ph type="body" idx="2"/>
          </p:nvPr>
        </p:nvSpPr>
        <p:spPr/>
        <p:txBody>
          <a:bodyPr>
            <a:normAutofit/>
          </a:bodyPr>
          <a:lstStyle/>
          <a:p>
            <a:pPr marL="571500" indent="-342900">
              <a:buFontTx/>
              <a:buChar char="-"/>
            </a:pPr>
            <a:r>
              <a:rPr lang="tr-TR" sz="4400" dirty="0" err="1" smtClean="0"/>
              <a:t>Goto</a:t>
            </a:r>
            <a:r>
              <a:rPr lang="tr-TR" sz="4400" dirty="0" smtClean="0"/>
              <a:t> </a:t>
            </a:r>
          </a:p>
          <a:p>
            <a:pPr marL="228600" indent="0"/>
            <a:r>
              <a:rPr lang="tr-TR" sz="4400" dirty="0" smtClean="0">
                <a:hlinkClick r:id="rId2"/>
              </a:rPr>
              <a:t>https</a:t>
            </a:r>
            <a:r>
              <a:rPr lang="tr-TR" sz="4400" dirty="0">
                <a:hlinkClick r:id="rId2"/>
              </a:rPr>
              <a:t>://</a:t>
            </a:r>
            <a:r>
              <a:rPr lang="tr-TR" sz="4400" dirty="0" smtClean="0">
                <a:hlinkClick r:id="rId2"/>
              </a:rPr>
              <a:t>app.hacknplan.com/login</a:t>
            </a:r>
            <a:endParaRPr lang="tr-TR" sz="4400" dirty="0" smtClean="0"/>
          </a:p>
          <a:p>
            <a:pPr marL="571500" indent="-342900">
              <a:buFontTx/>
              <a:buChar char="-"/>
            </a:pPr>
            <a:r>
              <a:rPr lang="tr-TR" sz="4400" dirty="0" err="1" smtClean="0"/>
              <a:t>Create</a:t>
            </a:r>
            <a:r>
              <a:rPr lang="tr-TR" sz="4400" dirty="0" smtClean="0"/>
              <a:t> a </a:t>
            </a:r>
            <a:r>
              <a:rPr lang="tr-TR" sz="4400" dirty="0" err="1" smtClean="0"/>
              <a:t>new</a:t>
            </a:r>
            <a:r>
              <a:rPr lang="tr-TR" sz="4400" dirty="0" smtClean="0"/>
              <a:t> </a:t>
            </a:r>
            <a:r>
              <a:rPr lang="tr-TR" sz="4400" dirty="0" err="1" smtClean="0"/>
              <a:t>account</a:t>
            </a:r>
            <a:r>
              <a:rPr lang="tr-TR" sz="4400" dirty="0"/>
              <a:t>!</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248" t="10220" r="27130"/>
          <a:stretch/>
        </p:blipFill>
        <p:spPr bwMode="auto">
          <a:xfrm>
            <a:off x="12104914" y="0"/>
            <a:ext cx="12279086" cy="13689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3532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Create</a:t>
            </a:r>
            <a:r>
              <a:rPr lang="tr-TR" dirty="0" smtClean="0"/>
              <a:t> / </a:t>
            </a:r>
            <a:r>
              <a:rPr lang="tr-TR" dirty="0" err="1" smtClean="0"/>
              <a:t>Template</a:t>
            </a:r>
            <a:endParaRPr lang="tr-TR" dirty="0"/>
          </a:p>
        </p:txBody>
      </p:sp>
      <p:sp>
        <p:nvSpPr>
          <p:cNvPr id="3" name="Metin Yer Tutucusu 2"/>
          <p:cNvSpPr>
            <a:spLocks noGrp="1"/>
          </p:cNvSpPr>
          <p:nvPr>
            <p:ph type="body" idx="1"/>
          </p:nvPr>
        </p:nvSpPr>
        <p:spPr/>
        <p:txBody>
          <a:bodyPr/>
          <a:lstStyle/>
          <a:p>
            <a:endParaRPr lang="tr-TR" dirty="0"/>
          </a:p>
        </p:txBody>
      </p:sp>
      <p:sp>
        <p:nvSpPr>
          <p:cNvPr id="4" name="Metin Yer Tutucusu 3"/>
          <p:cNvSpPr>
            <a:spLocks noGrp="1"/>
          </p:cNvSpPr>
          <p:nvPr>
            <p:ph type="body" idx="2"/>
          </p:nvPr>
        </p:nvSpPr>
        <p:spPr/>
        <p:txBody>
          <a:bodyPr>
            <a:normAutofit/>
          </a:bodyPr>
          <a:lstStyle/>
          <a:p>
            <a:pPr marL="571500" indent="-342900">
              <a:buFontTx/>
              <a:buChar char="-"/>
            </a:pPr>
            <a:r>
              <a:rPr lang="tr-TR" sz="4800" dirty="0" smtClean="0"/>
              <a:t>Select «</a:t>
            </a:r>
            <a:r>
              <a:rPr lang="tr-TR" sz="4800" dirty="0" err="1" smtClean="0"/>
              <a:t>Create</a:t>
            </a:r>
            <a:r>
              <a:rPr lang="tr-TR" sz="4800" dirty="0" smtClean="0"/>
              <a:t>»</a:t>
            </a:r>
          </a:p>
          <a:p>
            <a:pPr marL="571500" indent="-342900">
              <a:buFontTx/>
              <a:buChar char="-"/>
            </a:pPr>
            <a:r>
              <a:rPr lang="tr-TR" sz="4800" dirty="0" smtClean="0"/>
              <a:t>Select «</a:t>
            </a:r>
            <a:r>
              <a:rPr lang="tr-TR" sz="4800" dirty="0" err="1" smtClean="0"/>
              <a:t>Agile</a:t>
            </a:r>
            <a:r>
              <a:rPr lang="tr-TR" sz="4800" dirty="0" smtClean="0"/>
              <a:t>» </a:t>
            </a:r>
            <a:r>
              <a:rPr lang="tr-TR" sz="4800" dirty="0" err="1" smtClean="0"/>
              <a:t>Template</a:t>
            </a:r>
            <a:endParaRPr lang="tr-TR" sz="4800" dirty="0" smtClean="0"/>
          </a:p>
          <a:p>
            <a:pPr marL="571500" indent="-342900">
              <a:buFontTx/>
              <a:buChar char="-"/>
            </a:pPr>
            <a:endParaRPr lang="tr-TR" sz="48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000" r="35146" b="35275"/>
          <a:stretch/>
        </p:blipFill>
        <p:spPr bwMode="auto">
          <a:xfrm>
            <a:off x="12094697" y="0"/>
            <a:ext cx="12289304" cy="5617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667" t="12637" r="26429" b="3187"/>
          <a:stretch/>
        </p:blipFill>
        <p:spPr bwMode="auto">
          <a:xfrm>
            <a:off x="13950377" y="5617029"/>
            <a:ext cx="8577943" cy="809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988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Final Project </a:t>
            </a:r>
            <a:r>
              <a:rPr lang="tr-TR" dirty="0" err="1" smtClean="0"/>
              <a:t>Details</a:t>
            </a:r>
            <a:endParaRPr lang="tr-TR" dirty="0"/>
          </a:p>
        </p:txBody>
      </p:sp>
      <p:sp>
        <p:nvSpPr>
          <p:cNvPr id="3" name="Metin Yer Tutucusu 2"/>
          <p:cNvSpPr>
            <a:spLocks noGrp="1"/>
          </p:cNvSpPr>
          <p:nvPr>
            <p:ph type="body" idx="1"/>
          </p:nvPr>
        </p:nvSpPr>
        <p:spPr/>
        <p:txBody>
          <a:bodyPr/>
          <a:lstStyle/>
          <a:p>
            <a:endParaRPr lang="tr-TR"/>
          </a:p>
        </p:txBody>
      </p:sp>
      <p:sp>
        <p:nvSpPr>
          <p:cNvPr id="4" name="Metin Yer Tutucusu 3"/>
          <p:cNvSpPr>
            <a:spLocks noGrp="1"/>
          </p:cNvSpPr>
          <p:nvPr>
            <p:ph type="body" idx="2"/>
          </p:nvPr>
        </p:nvSpPr>
        <p:spPr/>
        <p:txBody>
          <a:bodyPr>
            <a:normAutofit/>
          </a:bodyPr>
          <a:lstStyle/>
          <a:p>
            <a:r>
              <a:rPr lang="tr-TR" sz="4800" dirty="0" err="1" smtClean="0"/>
              <a:t>Fill</a:t>
            </a:r>
            <a:r>
              <a:rPr lang="tr-TR" sz="4800" dirty="0" smtClean="0"/>
              <a:t> in </a:t>
            </a:r>
            <a:r>
              <a:rPr lang="tr-TR" sz="4800" dirty="0" err="1" smtClean="0"/>
              <a:t>your</a:t>
            </a:r>
            <a:r>
              <a:rPr lang="tr-TR" sz="4800" dirty="0" smtClean="0"/>
              <a:t> </a:t>
            </a:r>
            <a:r>
              <a:rPr lang="tr-TR" sz="4800" dirty="0" err="1" smtClean="0"/>
              <a:t>project</a:t>
            </a:r>
            <a:r>
              <a:rPr lang="tr-TR" sz="4800" dirty="0" smtClean="0"/>
              <a:t> </a:t>
            </a:r>
            <a:r>
              <a:rPr lang="tr-TR" sz="4800" dirty="0" err="1" smtClean="0"/>
              <a:t>details</a:t>
            </a:r>
            <a:r>
              <a:rPr lang="tr-TR" sz="4800" dirty="0" smtClean="0"/>
              <a:t>.</a:t>
            </a:r>
          </a:p>
          <a:p>
            <a:pPr marL="571500" indent="-342900">
              <a:buFontTx/>
              <a:buChar char="-"/>
            </a:pPr>
            <a:r>
              <a:rPr lang="tr-TR" sz="4800" dirty="0" smtClean="0"/>
              <a:t>Name (</a:t>
            </a:r>
            <a:r>
              <a:rPr lang="tr-TR" sz="4800" dirty="0" err="1" smtClean="0"/>
              <a:t>Required</a:t>
            </a:r>
            <a:r>
              <a:rPr lang="tr-TR" sz="4800" dirty="0" smtClean="0"/>
              <a:t>!!!)</a:t>
            </a:r>
          </a:p>
          <a:p>
            <a:pPr marL="571500" indent="-342900">
              <a:buFontTx/>
              <a:buChar char="-"/>
            </a:pPr>
            <a:r>
              <a:rPr lang="tr-TR" sz="4800" dirty="0" err="1" smtClean="0"/>
              <a:t>Description</a:t>
            </a:r>
            <a:r>
              <a:rPr lang="tr-TR" sz="4800" dirty="0" smtClean="0"/>
              <a:t> (</a:t>
            </a:r>
            <a:r>
              <a:rPr lang="tr-TR" sz="4800" dirty="0" err="1" smtClean="0"/>
              <a:t>Required</a:t>
            </a:r>
            <a:r>
              <a:rPr lang="tr-TR" sz="4800" dirty="0"/>
              <a:t>)</a:t>
            </a:r>
            <a:endParaRPr lang="tr-TR" sz="4800" dirty="0" smtClean="0"/>
          </a:p>
          <a:p>
            <a:pPr marL="571500" indent="-342900">
              <a:buFontTx/>
              <a:buChar char="-"/>
            </a:pPr>
            <a:r>
              <a:rPr lang="tr-TR" sz="4800" dirty="0" smtClean="0"/>
              <a:t>General </a:t>
            </a:r>
            <a:r>
              <a:rPr lang="tr-TR" sz="4800" dirty="0" err="1" smtClean="0"/>
              <a:t>Info</a:t>
            </a:r>
            <a:r>
              <a:rPr lang="tr-TR" sz="4800" dirty="0" smtClean="0"/>
              <a:t> (</a:t>
            </a:r>
            <a:r>
              <a:rPr lang="tr-TR" sz="4800" dirty="0" err="1" smtClean="0"/>
              <a:t>Options</a:t>
            </a:r>
            <a:r>
              <a:rPr lang="tr-TR" sz="4800" dirty="0" smtClean="0"/>
              <a:t>)</a:t>
            </a:r>
            <a:endParaRPr lang="tr-TR" sz="4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547" t="12417" r="26310"/>
          <a:stretch/>
        </p:blipFill>
        <p:spPr bwMode="auto">
          <a:xfrm>
            <a:off x="12104914" y="478970"/>
            <a:ext cx="12279086" cy="1235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5867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Adding</a:t>
            </a:r>
            <a:r>
              <a:rPr lang="tr-TR" dirty="0" smtClean="0"/>
              <a:t> </a:t>
            </a:r>
            <a:r>
              <a:rPr lang="tr-TR" dirty="0" err="1" smtClean="0"/>
              <a:t>Teams</a:t>
            </a:r>
            <a:r>
              <a:rPr lang="tr-TR" dirty="0" smtClean="0"/>
              <a:t> </a:t>
            </a:r>
            <a:r>
              <a:rPr lang="tr-TR" dirty="0" err="1" smtClean="0"/>
              <a:t>Members</a:t>
            </a:r>
            <a:r>
              <a:rPr lang="tr-TR" dirty="0" smtClean="0"/>
              <a:t> </a:t>
            </a:r>
            <a:r>
              <a:rPr lang="tr-TR" dirty="0" err="1" smtClean="0"/>
              <a:t>and</a:t>
            </a:r>
            <a:r>
              <a:rPr lang="tr-TR" dirty="0" smtClean="0"/>
              <a:t> Me!</a:t>
            </a:r>
            <a:endParaRPr lang="tr-TR" dirty="0"/>
          </a:p>
        </p:txBody>
      </p:sp>
      <p:sp>
        <p:nvSpPr>
          <p:cNvPr id="3" name="Metin Yer Tutucusu 2"/>
          <p:cNvSpPr>
            <a:spLocks noGrp="1"/>
          </p:cNvSpPr>
          <p:nvPr>
            <p:ph type="body" idx="1"/>
          </p:nvPr>
        </p:nvSpPr>
        <p:spPr/>
        <p:txBody>
          <a:bodyPr/>
          <a:lstStyle/>
          <a:p>
            <a:endParaRPr lang="tr-TR" dirty="0"/>
          </a:p>
        </p:txBody>
      </p:sp>
      <p:sp>
        <p:nvSpPr>
          <p:cNvPr id="4" name="Metin Yer Tutucusu 3"/>
          <p:cNvSpPr>
            <a:spLocks noGrp="1"/>
          </p:cNvSpPr>
          <p:nvPr>
            <p:ph type="body" idx="2"/>
          </p:nvPr>
        </p:nvSpPr>
        <p:spPr/>
        <p:txBody>
          <a:bodyPr>
            <a:normAutofit/>
          </a:bodyPr>
          <a:lstStyle/>
          <a:p>
            <a:pPr marL="571500" indent="-342900">
              <a:buFontTx/>
              <a:buChar char="-"/>
            </a:pPr>
            <a:r>
              <a:rPr lang="tr-TR" sz="4000" dirty="0" err="1" smtClean="0"/>
              <a:t>Goto</a:t>
            </a:r>
            <a:r>
              <a:rPr lang="tr-TR" sz="4000" dirty="0" smtClean="0"/>
              <a:t> Administration =&gt; </a:t>
            </a:r>
            <a:r>
              <a:rPr lang="tr-TR" sz="4000" dirty="0" err="1" smtClean="0"/>
              <a:t>Users</a:t>
            </a:r>
            <a:r>
              <a:rPr lang="tr-TR" sz="4000" dirty="0" smtClean="0"/>
              <a:t> &amp; </a:t>
            </a:r>
            <a:r>
              <a:rPr lang="tr-TR" sz="4000" dirty="0" err="1" smtClean="0"/>
              <a:t>Permissions</a:t>
            </a:r>
            <a:r>
              <a:rPr lang="tr-TR" sz="4000" dirty="0" smtClean="0"/>
              <a:t>.</a:t>
            </a:r>
          </a:p>
          <a:p>
            <a:pPr marL="571500" indent="-342900">
              <a:buFontTx/>
              <a:buChar char="-"/>
            </a:pPr>
            <a:r>
              <a:rPr lang="tr-TR" sz="4000" dirty="0" err="1" smtClean="0"/>
              <a:t>Add</a:t>
            </a:r>
            <a:r>
              <a:rPr lang="tr-TR" sz="4000" dirty="0" smtClean="0"/>
              <a:t> </a:t>
            </a:r>
            <a:r>
              <a:rPr lang="tr-TR" sz="4000" dirty="0" err="1" smtClean="0"/>
              <a:t>users</a:t>
            </a:r>
            <a:r>
              <a:rPr lang="tr-TR" sz="4000" dirty="0" smtClean="0"/>
              <a:t> </a:t>
            </a:r>
            <a:r>
              <a:rPr lang="tr-TR" sz="4000" dirty="0" err="1" smtClean="0"/>
              <a:t>to</a:t>
            </a:r>
            <a:r>
              <a:rPr lang="tr-TR" sz="4000" dirty="0" smtClean="0"/>
              <a:t> </a:t>
            </a:r>
            <a:r>
              <a:rPr lang="tr-TR" sz="4000" dirty="0" err="1" smtClean="0"/>
              <a:t>invite</a:t>
            </a:r>
            <a:r>
              <a:rPr lang="tr-TR" sz="4000" dirty="0" smtClean="0"/>
              <a:t> </a:t>
            </a:r>
            <a:r>
              <a:rPr lang="tr-TR" sz="4000" dirty="0" err="1" smtClean="0"/>
              <a:t>your</a:t>
            </a:r>
            <a:r>
              <a:rPr lang="tr-TR" sz="4000" dirty="0" smtClean="0"/>
              <a:t> </a:t>
            </a:r>
            <a:r>
              <a:rPr lang="tr-TR" sz="4000" dirty="0" err="1" smtClean="0"/>
              <a:t>team</a:t>
            </a:r>
            <a:r>
              <a:rPr lang="tr-TR" sz="4000" dirty="0" smtClean="0"/>
              <a:t> </a:t>
            </a:r>
            <a:r>
              <a:rPr lang="tr-TR" sz="4000" dirty="0" err="1" smtClean="0"/>
              <a:t>members</a:t>
            </a:r>
            <a:r>
              <a:rPr lang="tr-TR" sz="4000" dirty="0" smtClean="0"/>
              <a:t>.</a:t>
            </a:r>
          </a:p>
          <a:p>
            <a:pPr marL="571500" indent="-342900">
              <a:buFontTx/>
              <a:buChar char="-"/>
            </a:pPr>
            <a:r>
              <a:rPr lang="tr-TR" sz="4000" dirty="0" err="1" smtClean="0"/>
              <a:t>Invite</a:t>
            </a:r>
            <a:r>
              <a:rPr lang="tr-TR" sz="4000" dirty="0" smtClean="0"/>
              <a:t> me as an </a:t>
            </a:r>
            <a:r>
              <a:rPr lang="tr-TR" sz="4000" u="sng" dirty="0" err="1" smtClean="0"/>
              <a:t>administrator</a:t>
            </a:r>
            <a:r>
              <a:rPr lang="tr-TR" sz="4000" dirty="0" smtClean="0"/>
              <a:t> of </a:t>
            </a:r>
            <a:r>
              <a:rPr lang="tr-TR" sz="4000" dirty="0" err="1" smtClean="0"/>
              <a:t>the</a:t>
            </a:r>
            <a:r>
              <a:rPr lang="tr-TR" sz="4000" dirty="0" smtClean="0"/>
              <a:t> </a:t>
            </a:r>
            <a:r>
              <a:rPr lang="tr-TR" sz="4000" dirty="0" err="1" smtClean="0"/>
              <a:t>project</a:t>
            </a:r>
            <a:r>
              <a:rPr lang="tr-TR" sz="4000" dirty="0" smtClean="0"/>
              <a:t>:</a:t>
            </a:r>
          </a:p>
          <a:p>
            <a:pPr marL="571500" indent="-342900">
              <a:buFontTx/>
              <a:buChar char="-"/>
            </a:pPr>
            <a:endParaRPr lang="tr-TR" sz="4000" dirty="0"/>
          </a:p>
          <a:p>
            <a:pPr marL="228600" indent="0"/>
            <a:r>
              <a:rPr lang="tr-TR" sz="4400" dirty="0" smtClean="0"/>
              <a:t>gkartoglu@gmail.com</a:t>
            </a:r>
            <a:endParaRPr lang="tr-TR" sz="4400"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001" r="31785" b="9560"/>
          <a:stretch/>
        </p:blipFill>
        <p:spPr bwMode="auto">
          <a:xfrm>
            <a:off x="11908971" y="0"/>
            <a:ext cx="12475029" cy="918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3561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Design Model</a:t>
            </a:r>
            <a:endParaRPr lang="tr-TR" dirty="0"/>
          </a:p>
        </p:txBody>
      </p:sp>
      <p:sp>
        <p:nvSpPr>
          <p:cNvPr id="3" name="Metin Yer Tutucusu 2"/>
          <p:cNvSpPr>
            <a:spLocks noGrp="1"/>
          </p:cNvSpPr>
          <p:nvPr>
            <p:ph type="body" idx="1"/>
          </p:nvPr>
        </p:nvSpPr>
        <p:spPr/>
        <p:txBody>
          <a:bodyPr/>
          <a:lstStyle/>
          <a:p>
            <a:endParaRPr lang="tr-TR"/>
          </a:p>
        </p:txBody>
      </p:sp>
      <p:sp>
        <p:nvSpPr>
          <p:cNvPr id="4" name="Metin Yer Tutucusu 3"/>
          <p:cNvSpPr>
            <a:spLocks noGrp="1"/>
          </p:cNvSpPr>
          <p:nvPr>
            <p:ph type="body" idx="2"/>
          </p:nvPr>
        </p:nvSpPr>
        <p:spPr/>
        <p:txBody>
          <a:bodyPr>
            <a:normAutofit/>
          </a:bodyPr>
          <a:lstStyle/>
          <a:p>
            <a:pPr marL="571500" indent="-342900">
              <a:buFontTx/>
              <a:buChar char="-"/>
            </a:pPr>
            <a:r>
              <a:rPr lang="tr-TR" sz="4400" dirty="0" err="1" smtClean="0"/>
              <a:t>Goto</a:t>
            </a:r>
            <a:r>
              <a:rPr lang="tr-TR" sz="4400" dirty="0" smtClean="0"/>
              <a:t> «Design Model»</a:t>
            </a:r>
          </a:p>
          <a:p>
            <a:pPr marL="571500" indent="-342900">
              <a:buFontTx/>
              <a:buChar char="-"/>
            </a:pPr>
            <a:r>
              <a:rPr lang="tr-TR" sz="4400" dirty="0" smtClean="0"/>
              <a:t>Select </a:t>
            </a:r>
            <a:r>
              <a:rPr lang="tr-TR" sz="4400" dirty="0" err="1" smtClean="0"/>
              <a:t>Create</a:t>
            </a:r>
            <a:r>
              <a:rPr lang="tr-TR" sz="4400" dirty="0" smtClean="0"/>
              <a:t> </a:t>
            </a:r>
            <a:r>
              <a:rPr lang="tr-TR" sz="4400" dirty="0" err="1" smtClean="0"/>
              <a:t>and</a:t>
            </a:r>
            <a:r>
              <a:rPr lang="tr-TR" sz="4400" dirty="0" smtClean="0"/>
              <a:t> </a:t>
            </a:r>
            <a:r>
              <a:rPr lang="tr-TR" sz="4400" dirty="0" err="1" smtClean="0"/>
              <a:t>add</a:t>
            </a:r>
            <a:r>
              <a:rPr lang="tr-TR" sz="4400" dirty="0" smtClean="0"/>
              <a:t> </a:t>
            </a:r>
            <a:r>
              <a:rPr lang="tr-TR" sz="4400" dirty="0" err="1" smtClean="0"/>
              <a:t>these</a:t>
            </a:r>
            <a:r>
              <a:rPr lang="tr-TR" sz="4400" dirty="0" smtClean="0"/>
              <a:t> «</a:t>
            </a:r>
            <a:r>
              <a:rPr lang="tr-TR" sz="4400" dirty="0" err="1" smtClean="0"/>
              <a:t>Folder»s</a:t>
            </a:r>
            <a:endParaRPr lang="tr-TR" sz="4400" dirty="0" smtClean="0"/>
          </a:p>
          <a:p>
            <a:pPr marL="1028700" lvl="1" indent="-342900">
              <a:buFontTx/>
              <a:buChar char="-"/>
            </a:pPr>
            <a:r>
              <a:rPr lang="tr-TR" sz="4400" dirty="0" smtClean="0"/>
              <a:t>Space</a:t>
            </a:r>
          </a:p>
          <a:p>
            <a:pPr marL="1028700" lvl="1" indent="-342900">
              <a:buFontTx/>
              <a:buChar char="-"/>
            </a:pPr>
            <a:r>
              <a:rPr lang="tr-TR" sz="4400" dirty="0" err="1" smtClean="0"/>
              <a:t>Goals</a:t>
            </a:r>
            <a:endParaRPr lang="tr-TR" sz="4400" dirty="0" smtClean="0"/>
          </a:p>
          <a:p>
            <a:pPr marL="1028700" lvl="1" indent="-342900">
              <a:buFontTx/>
              <a:buChar char="-"/>
            </a:pPr>
            <a:r>
              <a:rPr lang="tr-TR" sz="4400" dirty="0" err="1" smtClean="0"/>
              <a:t>Actors</a:t>
            </a:r>
            <a:endParaRPr lang="tr-TR" sz="4400" dirty="0" smtClean="0"/>
          </a:p>
          <a:p>
            <a:pPr marL="1028700" lvl="1" indent="-342900">
              <a:buFontTx/>
              <a:buChar char="-"/>
            </a:pPr>
            <a:r>
              <a:rPr lang="tr-TR" sz="4400" dirty="0" err="1" smtClean="0"/>
              <a:t>Mechanics</a:t>
            </a:r>
            <a:endParaRPr lang="tr-TR" sz="4400" dirty="0" smtClean="0"/>
          </a:p>
          <a:p>
            <a:pPr marL="1028700" lvl="1" indent="-342900">
              <a:buFontTx/>
              <a:buChar char="-"/>
            </a:pPr>
            <a:r>
              <a:rPr lang="tr-TR" sz="4400" dirty="0" smtClean="0"/>
              <a:t>Rules</a:t>
            </a:r>
          </a:p>
          <a:p>
            <a:endParaRPr lang="tr-TR" sz="4400"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780" r="26905" b="31099"/>
          <a:stretch/>
        </p:blipFill>
        <p:spPr bwMode="auto">
          <a:xfrm>
            <a:off x="11016343" y="10886"/>
            <a:ext cx="13367657" cy="828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7327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GDD</a:t>
            </a:r>
            <a:endParaRPr lang="tr-TR" dirty="0"/>
          </a:p>
        </p:txBody>
      </p:sp>
      <p:sp>
        <p:nvSpPr>
          <p:cNvPr id="3" name="Metin Yer Tutucusu 2"/>
          <p:cNvSpPr>
            <a:spLocks noGrp="1"/>
          </p:cNvSpPr>
          <p:nvPr>
            <p:ph type="body" idx="1"/>
          </p:nvPr>
        </p:nvSpPr>
        <p:spPr/>
        <p:txBody>
          <a:bodyPr/>
          <a:lstStyle/>
          <a:p>
            <a:endParaRPr lang="tr-TR"/>
          </a:p>
        </p:txBody>
      </p:sp>
      <p:sp>
        <p:nvSpPr>
          <p:cNvPr id="4" name="Metin Yer Tutucusu 3"/>
          <p:cNvSpPr>
            <a:spLocks noGrp="1"/>
          </p:cNvSpPr>
          <p:nvPr>
            <p:ph type="body" idx="2"/>
          </p:nvPr>
        </p:nvSpPr>
        <p:spPr/>
        <p:txBody>
          <a:bodyPr>
            <a:normAutofit/>
          </a:bodyPr>
          <a:lstStyle/>
          <a:p>
            <a:pPr marL="571500" indent="-342900">
              <a:buFontTx/>
              <a:buChar char="-"/>
            </a:pPr>
            <a:r>
              <a:rPr lang="tr-TR" sz="5400" dirty="0" err="1" smtClean="0"/>
              <a:t>Add</a:t>
            </a:r>
            <a:r>
              <a:rPr lang="tr-TR" sz="5400" dirty="0" smtClean="0"/>
              <a:t> </a:t>
            </a:r>
            <a:r>
              <a:rPr lang="tr-TR" sz="5400" dirty="0" err="1" smtClean="0"/>
              <a:t>your</a:t>
            </a:r>
            <a:r>
              <a:rPr lang="tr-TR" sz="5400" dirty="0" smtClean="0"/>
              <a:t> </a:t>
            </a:r>
            <a:r>
              <a:rPr lang="tr-TR" sz="5400" dirty="0" err="1" smtClean="0"/>
              <a:t>sub-folders</a:t>
            </a:r>
            <a:r>
              <a:rPr lang="tr-TR" sz="5400" dirty="0" smtClean="0"/>
              <a:t> </a:t>
            </a:r>
            <a:r>
              <a:rPr lang="tr-TR" sz="5400" dirty="0" err="1" smtClean="0"/>
              <a:t>and</a:t>
            </a:r>
            <a:r>
              <a:rPr lang="tr-TR" sz="5400" dirty="0" smtClean="0"/>
              <a:t> </a:t>
            </a:r>
            <a:r>
              <a:rPr lang="tr-TR" sz="5400" dirty="0" err="1" smtClean="0"/>
              <a:t>description</a:t>
            </a:r>
            <a:r>
              <a:rPr lang="tr-TR" sz="5400" dirty="0" smtClean="0"/>
              <a:t>.</a:t>
            </a:r>
          </a:p>
          <a:p>
            <a:pPr marL="571500" indent="-342900">
              <a:buFontTx/>
              <a:buChar char="-"/>
            </a:pPr>
            <a:r>
              <a:rPr lang="tr-TR" sz="5400" dirty="0" err="1" smtClean="0"/>
              <a:t>Maintain</a:t>
            </a:r>
            <a:r>
              <a:rPr lang="tr-TR" sz="5400" dirty="0" smtClean="0"/>
              <a:t> </a:t>
            </a:r>
            <a:r>
              <a:rPr lang="tr-TR" sz="5400" dirty="0" err="1" smtClean="0"/>
              <a:t>your</a:t>
            </a:r>
            <a:r>
              <a:rPr lang="tr-TR" sz="5400" dirty="0" smtClean="0"/>
              <a:t> GDD </a:t>
            </a:r>
            <a:r>
              <a:rPr lang="tr-TR" sz="5400" dirty="0" err="1" smtClean="0"/>
              <a:t>right</a:t>
            </a:r>
            <a:r>
              <a:rPr lang="tr-TR" sz="5400" dirty="0" smtClean="0"/>
              <a:t> here in Game Design Model.</a:t>
            </a:r>
          </a:p>
          <a:p>
            <a:endParaRPr lang="tr-TR" sz="54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000" r="40952"/>
          <a:stretch/>
        </p:blipFill>
        <p:spPr bwMode="auto">
          <a:xfrm>
            <a:off x="12121820" y="0"/>
            <a:ext cx="12262179" cy="137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768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da2c68b17e_1_67"/>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solidFill>
                  <a:srgbClr val="FF0000"/>
                </a:solidFill>
              </a:rPr>
              <a:t>FINAL PROJECT INFO</a:t>
            </a:r>
            <a:endParaRPr>
              <a:solidFill>
                <a:srgbClr val="FF0000"/>
              </a:solidFill>
            </a:endParaRPr>
          </a:p>
        </p:txBody>
      </p:sp>
      <p:sp>
        <p:nvSpPr>
          <p:cNvPr id="66" name="Google Shape;66;gda2c68b17e_1_67"/>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rmAutofit/>
          </a:bodyPr>
          <a:lstStyle/>
          <a:p>
            <a:pPr marL="685800" lvl="0" indent="-528637" algn="l" rtl="0">
              <a:lnSpc>
                <a:spcPct val="90000"/>
              </a:lnSpc>
              <a:spcBef>
                <a:spcPts val="2000"/>
              </a:spcBef>
              <a:spcAft>
                <a:spcPts val="0"/>
              </a:spcAft>
              <a:buClr>
                <a:schemeClr val="dk1"/>
              </a:buClr>
              <a:buSzPct val="100000"/>
              <a:buFont typeface="Arial"/>
              <a:buChar char="•"/>
            </a:pPr>
            <a:r>
              <a:rPr lang="en-US" sz="6600" dirty="0"/>
              <a:t>2 </a:t>
            </a:r>
            <a:r>
              <a:rPr lang="tr-TR" sz="6600" dirty="0" err="1" smtClean="0"/>
              <a:t>Progress</a:t>
            </a:r>
            <a:r>
              <a:rPr lang="tr-TR" sz="6600" dirty="0" smtClean="0"/>
              <a:t> </a:t>
            </a:r>
            <a:r>
              <a:rPr lang="en-US" sz="6600" dirty="0" smtClean="0"/>
              <a:t>Interviews </a:t>
            </a:r>
            <a:r>
              <a:rPr lang="en-US" sz="6600" dirty="0"/>
              <a:t>(10% each = 20% + 20% Final Presentation)</a:t>
            </a:r>
            <a:endParaRPr sz="6600" dirty="0"/>
          </a:p>
          <a:p>
            <a:pPr marL="685800" lvl="0" indent="-528637" algn="l" rtl="0">
              <a:lnSpc>
                <a:spcPct val="90000"/>
              </a:lnSpc>
              <a:spcBef>
                <a:spcPts val="2000"/>
              </a:spcBef>
              <a:spcAft>
                <a:spcPts val="0"/>
              </a:spcAft>
              <a:buSzPct val="100000"/>
              <a:buChar char="•"/>
            </a:pPr>
            <a:r>
              <a:rPr lang="en-US" sz="6600" dirty="0" smtClean="0"/>
              <a:t>If </a:t>
            </a:r>
            <a:r>
              <a:rPr lang="en-US" sz="6600" dirty="0"/>
              <a:t>you are a team of 2, both students must be present during the interview. If you have an emergency, that’s of course debatable</a:t>
            </a:r>
            <a:r>
              <a:rPr lang="en-US" sz="6600" dirty="0" smtClean="0"/>
              <a:t>.</a:t>
            </a:r>
            <a:endParaRPr b="1" dirty="0"/>
          </a:p>
          <a:p>
            <a:pPr marL="0" lvl="0" indent="0" algn="l" rtl="0">
              <a:lnSpc>
                <a:spcPct val="90000"/>
              </a:lnSpc>
              <a:spcBef>
                <a:spcPts val="2000"/>
              </a:spcBef>
              <a:spcAft>
                <a:spcPts val="0"/>
              </a:spcAft>
              <a:buClr>
                <a:schemeClr val="dk1"/>
              </a:buClr>
              <a:buSzPct val="100000"/>
              <a:buNone/>
            </a:pPr>
            <a:endParaRPr dirty="0"/>
          </a:p>
        </p:txBody>
      </p:sp>
    </p:spTree>
    <p:extLst>
      <p:ext uri="{BB962C8B-B14F-4D97-AF65-F5344CB8AC3E}">
        <p14:creationId xmlns:p14="http://schemas.microsoft.com/office/powerpoint/2010/main" val="361906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Tasks</a:t>
            </a:r>
            <a:endParaRPr lang="tr-TR" dirty="0"/>
          </a:p>
        </p:txBody>
      </p:sp>
      <p:sp>
        <p:nvSpPr>
          <p:cNvPr id="3" name="Metin Yer Tutucusu 2"/>
          <p:cNvSpPr>
            <a:spLocks noGrp="1"/>
          </p:cNvSpPr>
          <p:nvPr>
            <p:ph type="body" idx="1"/>
          </p:nvPr>
        </p:nvSpPr>
        <p:spPr/>
        <p:txBody>
          <a:bodyPr/>
          <a:lstStyle/>
          <a:p>
            <a:endParaRPr lang="tr-TR"/>
          </a:p>
        </p:txBody>
      </p:sp>
      <p:sp>
        <p:nvSpPr>
          <p:cNvPr id="4" name="Metin Yer Tutucusu 3"/>
          <p:cNvSpPr>
            <a:spLocks noGrp="1"/>
          </p:cNvSpPr>
          <p:nvPr>
            <p:ph type="body" idx="2"/>
          </p:nvPr>
        </p:nvSpPr>
        <p:spPr/>
        <p:txBody>
          <a:bodyPr>
            <a:normAutofit/>
          </a:bodyPr>
          <a:lstStyle/>
          <a:p>
            <a:r>
              <a:rPr lang="tr-TR" sz="4800" dirty="0" smtClean="0"/>
              <a:t>- Using «</a:t>
            </a:r>
            <a:r>
              <a:rPr lang="tr-TR" sz="4800" dirty="0" err="1" smtClean="0"/>
              <a:t>Add</a:t>
            </a:r>
            <a:r>
              <a:rPr lang="tr-TR" sz="4800" dirty="0" smtClean="0"/>
              <a:t> </a:t>
            </a:r>
            <a:r>
              <a:rPr lang="tr-TR" sz="4800" dirty="0" err="1" smtClean="0"/>
              <a:t>Task</a:t>
            </a:r>
            <a:r>
              <a:rPr lang="tr-TR" sz="4800" dirty="0" smtClean="0"/>
              <a:t>» </a:t>
            </a:r>
            <a:r>
              <a:rPr lang="tr-TR" sz="4800" dirty="0" err="1" smtClean="0"/>
              <a:t>button</a:t>
            </a:r>
            <a:r>
              <a:rPr lang="tr-TR" sz="4800" dirty="0" smtClean="0"/>
              <a:t>, start </a:t>
            </a:r>
            <a:r>
              <a:rPr lang="tr-TR" sz="4800" dirty="0" err="1" smtClean="0"/>
              <a:t>adding</a:t>
            </a:r>
            <a:r>
              <a:rPr lang="tr-TR" sz="4800" dirty="0" smtClean="0"/>
              <a:t> </a:t>
            </a:r>
            <a:r>
              <a:rPr lang="tr-TR" sz="4800" dirty="0" err="1" smtClean="0"/>
              <a:t>tasks</a:t>
            </a:r>
            <a:r>
              <a:rPr lang="tr-TR" sz="4800" dirty="0" smtClean="0"/>
              <a:t> </a:t>
            </a:r>
            <a:r>
              <a:rPr lang="tr-TR" sz="4800" dirty="0" err="1" smtClean="0"/>
              <a:t>to</a:t>
            </a:r>
            <a:r>
              <a:rPr lang="tr-TR" sz="4800" dirty="0" smtClean="0"/>
              <a:t> </a:t>
            </a:r>
            <a:r>
              <a:rPr lang="tr-TR" sz="4800" dirty="0" err="1" smtClean="0"/>
              <a:t>team</a:t>
            </a:r>
            <a:r>
              <a:rPr lang="tr-TR" sz="4800" dirty="0" smtClean="0"/>
              <a:t> </a:t>
            </a:r>
            <a:r>
              <a:rPr lang="tr-TR" sz="4800" dirty="0" err="1" smtClean="0"/>
              <a:t>members</a:t>
            </a:r>
            <a:r>
              <a:rPr lang="tr-TR" sz="4800" dirty="0" smtClean="0"/>
              <a:t> </a:t>
            </a:r>
            <a:r>
              <a:rPr lang="tr-TR" sz="4800" dirty="0" err="1" smtClean="0"/>
              <a:t>and</a:t>
            </a:r>
            <a:r>
              <a:rPr lang="tr-TR" sz="4800" dirty="0" smtClean="0"/>
              <a:t> </a:t>
            </a:r>
            <a:r>
              <a:rPr lang="tr-TR" sz="4800" dirty="0" err="1" smtClean="0"/>
              <a:t>fill</a:t>
            </a:r>
            <a:r>
              <a:rPr lang="tr-TR" sz="4800" dirty="0" smtClean="0"/>
              <a:t> in «Sprint #1» board.</a:t>
            </a:r>
            <a:endParaRPr lang="tr-TR" sz="4800"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357" t="9561" r="7976"/>
          <a:stretch/>
        </p:blipFill>
        <p:spPr bwMode="auto">
          <a:xfrm>
            <a:off x="12126686" y="0"/>
            <a:ext cx="12257314" cy="10596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533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Creating</a:t>
            </a:r>
            <a:r>
              <a:rPr lang="tr-TR" dirty="0" smtClean="0"/>
              <a:t> </a:t>
            </a:r>
            <a:r>
              <a:rPr lang="tr-TR" dirty="0" err="1" smtClean="0"/>
              <a:t>Tasks</a:t>
            </a:r>
            <a:endParaRPr lang="tr-TR" dirty="0"/>
          </a:p>
        </p:txBody>
      </p:sp>
      <p:sp>
        <p:nvSpPr>
          <p:cNvPr id="3" name="Metin Yer Tutucusu 2"/>
          <p:cNvSpPr>
            <a:spLocks noGrp="1"/>
          </p:cNvSpPr>
          <p:nvPr>
            <p:ph type="body" idx="1"/>
          </p:nvPr>
        </p:nvSpPr>
        <p:spPr/>
        <p:txBody>
          <a:bodyPr/>
          <a:lstStyle/>
          <a:p>
            <a:endParaRPr lang="tr-TR"/>
          </a:p>
        </p:txBody>
      </p:sp>
      <p:sp>
        <p:nvSpPr>
          <p:cNvPr id="4" name="Metin Yer Tutucusu 3"/>
          <p:cNvSpPr>
            <a:spLocks noGrp="1"/>
          </p:cNvSpPr>
          <p:nvPr>
            <p:ph type="body" idx="2"/>
          </p:nvPr>
        </p:nvSpPr>
        <p:spPr/>
        <p:txBody>
          <a:bodyPr>
            <a:normAutofit/>
          </a:bodyPr>
          <a:lstStyle/>
          <a:p>
            <a:pPr marL="571500" indent="-342900">
              <a:buFontTx/>
              <a:buChar char="-"/>
            </a:pPr>
            <a:r>
              <a:rPr lang="tr-TR" sz="4000" dirty="0" err="1" smtClean="0"/>
              <a:t>Add</a:t>
            </a:r>
            <a:r>
              <a:rPr lang="tr-TR" sz="4000" dirty="0" smtClean="0"/>
              <a:t> </a:t>
            </a:r>
            <a:r>
              <a:rPr lang="tr-TR" sz="4000" dirty="0" err="1" smtClean="0"/>
              <a:t>separate</a:t>
            </a:r>
            <a:r>
              <a:rPr lang="tr-TR" sz="4000" dirty="0" smtClean="0"/>
              <a:t> </a:t>
            </a:r>
            <a:r>
              <a:rPr lang="tr-TR" sz="4000" dirty="0" err="1" smtClean="0"/>
              <a:t>tasks</a:t>
            </a:r>
            <a:r>
              <a:rPr lang="tr-TR" sz="4000" dirty="0" smtClean="0"/>
              <a:t> </a:t>
            </a:r>
            <a:r>
              <a:rPr lang="tr-TR" sz="4000" dirty="0" err="1" smtClean="0"/>
              <a:t>for</a:t>
            </a:r>
            <a:r>
              <a:rPr lang="tr-TR" sz="4000" dirty="0" smtClean="0"/>
              <a:t> </a:t>
            </a:r>
            <a:r>
              <a:rPr lang="tr-TR" sz="4000" dirty="0" err="1" smtClean="0"/>
              <a:t>related</a:t>
            </a:r>
            <a:r>
              <a:rPr lang="tr-TR" sz="4000" dirty="0" smtClean="0"/>
              <a:t> «</a:t>
            </a:r>
            <a:r>
              <a:rPr lang="tr-TR" sz="4000" dirty="0" err="1" smtClean="0"/>
              <a:t>Categories</a:t>
            </a:r>
            <a:r>
              <a:rPr lang="tr-TR" sz="4000" dirty="0" smtClean="0"/>
              <a:t>» </a:t>
            </a:r>
            <a:r>
              <a:rPr lang="tr-TR" sz="4000" dirty="0" err="1" smtClean="0"/>
              <a:t>for</a:t>
            </a:r>
            <a:r>
              <a:rPr lang="tr-TR" sz="4000" dirty="0" smtClean="0"/>
              <a:t> </a:t>
            </a:r>
            <a:r>
              <a:rPr lang="tr-TR" sz="4000" dirty="0" err="1" smtClean="0"/>
              <a:t>each</a:t>
            </a:r>
            <a:r>
              <a:rPr lang="tr-TR" sz="4000" dirty="0" smtClean="0"/>
              <a:t> </a:t>
            </a:r>
            <a:r>
              <a:rPr lang="tr-TR" sz="4000" dirty="0" err="1" smtClean="0"/>
              <a:t>team</a:t>
            </a:r>
            <a:r>
              <a:rPr lang="tr-TR" sz="4000" dirty="0" smtClean="0"/>
              <a:t> </a:t>
            </a:r>
            <a:r>
              <a:rPr lang="tr-TR" sz="4000" dirty="0" err="1" smtClean="0"/>
              <a:t>member</a:t>
            </a:r>
            <a:r>
              <a:rPr lang="tr-TR" sz="4000" dirty="0" smtClean="0"/>
              <a:t>.</a:t>
            </a:r>
          </a:p>
          <a:p>
            <a:pPr marL="571500" indent="-342900">
              <a:buFontTx/>
              <a:buChar char="-"/>
            </a:pPr>
            <a:r>
              <a:rPr lang="tr-TR" sz="4000" dirty="0" smtClean="0"/>
              <a:t>Set «</a:t>
            </a:r>
            <a:r>
              <a:rPr lang="tr-TR" sz="4000" dirty="0" err="1" smtClean="0"/>
              <a:t>Due</a:t>
            </a:r>
            <a:r>
              <a:rPr lang="tr-TR" sz="4000" dirty="0" smtClean="0"/>
              <a:t> </a:t>
            </a:r>
            <a:r>
              <a:rPr lang="tr-TR" sz="4000" dirty="0" err="1" smtClean="0"/>
              <a:t>Dates</a:t>
            </a:r>
            <a:r>
              <a:rPr lang="tr-TR" sz="4000" dirty="0" smtClean="0"/>
              <a:t>» </a:t>
            </a:r>
            <a:r>
              <a:rPr lang="tr-TR" sz="4000" dirty="0" err="1" smtClean="0"/>
              <a:t>if</a:t>
            </a:r>
            <a:r>
              <a:rPr lang="tr-TR" sz="4000" dirty="0" smtClean="0"/>
              <a:t> </a:t>
            </a:r>
            <a:r>
              <a:rPr lang="tr-TR" sz="4000" dirty="0" err="1" smtClean="0"/>
              <a:t>possible</a:t>
            </a:r>
            <a:r>
              <a:rPr lang="tr-TR" sz="4000" dirty="0" smtClean="0"/>
              <a:t>.</a:t>
            </a:r>
          </a:p>
          <a:p>
            <a:pPr marL="571500" indent="-342900">
              <a:buFontTx/>
              <a:buChar char="-"/>
            </a:pPr>
            <a:r>
              <a:rPr lang="tr-TR" sz="4000" dirty="0" err="1" smtClean="0"/>
              <a:t>Create</a:t>
            </a:r>
            <a:r>
              <a:rPr lang="tr-TR" sz="4000" dirty="0" smtClean="0"/>
              <a:t> «</a:t>
            </a:r>
            <a:r>
              <a:rPr lang="tr-TR" sz="4000" dirty="0" err="1" smtClean="0"/>
              <a:t>Sub-Tasks</a:t>
            </a:r>
            <a:r>
              <a:rPr lang="tr-TR" sz="4000" dirty="0" smtClean="0"/>
              <a:t>» </a:t>
            </a:r>
            <a:r>
              <a:rPr lang="tr-TR" sz="4000" dirty="0" err="1" smtClean="0"/>
              <a:t>if</a:t>
            </a:r>
            <a:r>
              <a:rPr lang="tr-TR" sz="4000" dirty="0" smtClean="0"/>
              <a:t> </a:t>
            </a:r>
            <a:r>
              <a:rPr lang="tr-TR" sz="4000" dirty="0" err="1" smtClean="0"/>
              <a:t>necessary</a:t>
            </a:r>
            <a:r>
              <a:rPr lang="tr-TR" sz="4000" dirty="0" smtClean="0"/>
              <a:t>.</a:t>
            </a:r>
          </a:p>
          <a:p>
            <a:pPr marL="571500" indent="-342900">
              <a:buFontTx/>
              <a:buChar char="-"/>
            </a:pPr>
            <a:endParaRPr lang="tr-TR" sz="4000"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548" t="12417" r="26309"/>
          <a:stretch/>
        </p:blipFill>
        <p:spPr bwMode="auto">
          <a:xfrm>
            <a:off x="12117045" y="0"/>
            <a:ext cx="12266956" cy="1234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5922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Plan, </a:t>
            </a:r>
            <a:r>
              <a:rPr lang="tr-TR" dirty="0" err="1" smtClean="0"/>
              <a:t>Code</a:t>
            </a:r>
            <a:r>
              <a:rPr lang="tr-TR" dirty="0" smtClean="0"/>
              <a:t>, Test, Complete!</a:t>
            </a:r>
            <a:endParaRPr lang="tr-TR" dirty="0"/>
          </a:p>
        </p:txBody>
      </p:sp>
      <p:sp>
        <p:nvSpPr>
          <p:cNvPr id="4" name="Metin Yer Tutucusu 3"/>
          <p:cNvSpPr>
            <a:spLocks noGrp="1"/>
          </p:cNvSpPr>
          <p:nvPr>
            <p:ph type="body" idx="2"/>
          </p:nvPr>
        </p:nvSpPr>
        <p:spPr>
          <a:xfrm>
            <a:off x="12126686" y="0"/>
            <a:ext cx="12257314" cy="5812971"/>
          </a:xfrm>
        </p:spPr>
        <p:txBody>
          <a:bodyPr>
            <a:normAutofit/>
          </a:bodyPr>
          <a:lstStyle/>
          <a:p>
            <a:pPr marL="571500" indent="-342900">
              <a:buFontTx/>
              <a:buChar char="-"/>
            </a:pPr>
            <a:r>
              <a:rPr lang="tr-TR" sz="2800" dirty="0" err="1" smtClean="0"/>
              <a:t>You</a:t>
            </a:r>
            <a:r>
              <a:rPr lang="tr-TR" sz="2800" dirty="0" smtClean="0"/>
              <a:t> </a:t>
            </a:r>
            <a:r>
              <a:rPr lang="tr-TR" sz="2800" dirty="0" err="1" smtClean="0"/>
              <a:t>may</a:t>
            </a:r>
            <a:r>
              <a:rPr lang="tr-TR" sz="2800" dirty="0" smtClean="0"/>
              <a:t> </a:t>
            </a:r>
            <a:r>
              <a:rPr lang="tr-TR" sz="2800" dirty="0" err="1" smtClean="0"/>
              <a:t>have</a:t>
            </a:r>
            <a:r>
              <a:rPr lang="tr-TR" sz="2800" dirty="0" smtClean="0"/>
              <a:t> 2+ «</a:t>
            </a:r>
            <a:r>
              <a:rPr lang="tr-TR" sz="2800" dirty="0" err="1" smtClean="0"/>
              <a:t>Sprints</a:t>
            </a:r>
            <a:r>
              <a:rPr lang="tr-TR" sz="2800" dirty="0" smtClean="0"/>
              <a:t>» </a:t>
            </a:r>
            <a:r>
              <a:rPr lang="tr-TR" sz="2800" dirty="0" err="1" smtClean="0"/>
              <a:t>starting</a:t>
            </a:r>
            <a:r>
              <a:rPr lang="tr-TR" sz="2800" dirty="0" smtClean="0"/>
              <a:t> </a:t>
            </a:r>
            <a:r>
              <a:rPr lang="tr-TR" sz="2800" dirty="0" err="1" smtClean="0"/>
              <a:t>for</a:t>
            </a:r>
            <a:r>
              <a:rPr lang="tr-TR" sz="2800" dirty="0" smtClean="0"/>
              <a:t> </a:t>
            </a:r>
            <a:r>
              <a:rPr lang="tr-TR" sz="2800" dirty="0" err="1" smtClean="0"/>
              <a:t>each</a:t>
            </a:r>
            <a:r>
              <a:rPr lang="tr-TR" sz="2800" dirty="0" smtClean="0"/>
              <a:t> </a:t>
            </a:r>
            <a:r>
              <a:rPr lang="tr-TR" sz="2800" dirty="0" err="1" smtClean="0"/>
              <a:t>interview</a:t>
            </a:r>
            <a:r>
              <a:rPr lang="tr-TR" sz="2800" dirty="0" smtClean="0"/>
              <a:t>:</a:t>
            </a:r>
          </a:p>
          <a:p>
            <a:pPr marL="1028700" lvl="1" indent="-342900">
              <a:buFontTx/>
              <a:buChar char="-"/>
            </a:pPr>
            <a:r>
              <a:rPr lang="tr-TR" sz="2800" dirty="0" err="1" smtClean="0"/>
              <a:t>Every</a:t>
            </a:r>
            <a:r>
              <a:rPr lang="tr-TR" sz="2800" dirty="0" smtClean="0"/>
              <a:t> </a:t>
            </a:r>
            <a:r>
              <a:rPr lang="tr-TR" sz="2800" dirty="0" err="1" smtClean="0"/>
              <a:t>week</a:t>
            </a:r>
            <a:r>
              <a:rPr lang="tr-TR" sz="2800" dirty="0" smtClean="0"/>
              <a:t>, </a:t>
            </a:r>
            <a:r>
              <a:rPr lang="tr-TR" sz="2800" dirty="0" err="1" smtClean="0"/>
              <a:t>we’ll</a:t>
            </a:r>
            <a:r>
              <a:rPr lang="tr-TR" sz="2800" dirty="0" smtClean="0"/>
              <a:t> </a:t>
            </a:r>
            <a:r>
              <a:rPr lang="tr-TR" sz="2800" dirty="0" err="1" smtClean="0"/>
              <a:t>meet</a:t>
            </a:r>
            <a:r>
              <a:rPr lang="tr-TR" sz="2800" dirty="0" smtClean="0"/>
              <a:t> </a:t>
            </a:r>
            <a:r>
              <a:rPr lang="tr-TR" sz="2800" dirty="0" err="1" smtClean="0"/>
              <a:t>and</a:t>
            </a:r>
            <a:r>
              <a:rPr lang="tr-TR" sz="2800" dirty="0" smtClean="0"/>
              <a:t> </a:t>
            </a:r>
            <a:r>
              <a:rPr lang="tr-TR" sz="2800" dirty="0" err="1" smtClean="0"/>
              <a:t>you</a:t>
            </a:r>
            <a:r>
              <a:rPr lang="tr-TR" sz="2800" dirty="0" smtClean="0"/>
              <a:t> </a:t>
            </a:r>
            <a:r>
              <a:rPr lang="tr-TR" sz="2800" dirty="0" err="1" smtClean="0"/>
              <a:t>will</a:t>
            </a:r>
            <a:r>
              <a:rPr lang="tr-TR" sz="2800" dirty="0" smtClean="0"/>
              <a:t> </a:t>
            </a:r>
            <a:r>
              <a:rPr lang="tr-TR" sz="2800" dirty="0" err="1" smtClean="0"/>
              <a:t>show</a:t>
            </a:r>
            <a:r>
              <a:rPr lang="tr-TR" sz="2800" dirty="0" smtClean="0"/>
              <a:t> me </a:t>
            </a:r>
            <a:r>
              <a:rPr lang="tr-TR" sz="2800" dirty="0" err="1" smtClean="0"/>
              <a:t>your</a:t>
            </a:r>
            <a:r>
              <a:rPr lang="tr-TR" sz="2800" dirty="0" smtClean="0"/>
              <a:t> </a:t>
            </a:r>
            <a:r>
              <a:rPr lang="tr-TR" sz="2800" dirty="0" err="1" smtClean="0"/>
              <a:t>project</a:t>
            </a:r>
            <a:r>
              <a:rPr lang="tr-TR" sz="2800" dirty="0" smtClean="0"/>
              <a:t> </a:t>
            </a:r>
            <a:r>
              <a:rPr lang="tr-TR" sz="2800" dirty="0" err="1" smtClean="0"/>
              <a:t>progress</a:t>
            </a:r>
            <a:r>
              <a:rPr lang="tr-TR" sz="2800" dirty="0" smtClean="0"/>
              <a:t>. </a:t>
            </a:r>
            <a:r>
              <a:rPr lang="tr-TR" sz="2800" dirty="0" err="1" smtClean="0"/>
              <a:t>Implementations</a:t>
            </a:r>
            <a:r>
              <a:rPr lang="tr-TR" sz="2800" dirty="0" smtClean="0"/>
              <a:t> </a:t>
            </a:r>
            <a:r>
              <a:rPr lang="tr-TR" sz="2800" dirty="0" err="1" smtClean="0"/>
              <a:t>will</a:t>
            </a:r>
            <a:r>
              <a:rPr lang="tr-TR" sz="2800" dirty="0" smtClean="0"/>
              <a:t> be </a:t>
            </a:r>
            <a:r>
              <a:rPr lang="tr-TR" sz="2800" dirty="0" err="1" smtClean="0"/>
              <a:t>checked</a:t>
            </a:r>
            <a:r>
              <a:rPr lang="tr-TR" sz="2800" dirty="0" smtClean="0"/>
              <a:t> </a:t>
            </a:r>
            <a:r>
              <a:rPr lang="tr-TR" sz="2800" dirty="0" err="1" smtClean="0"/>
              <a:t>and</a:t>
            </a:r>
            <a:r>
              <a:rPr lang="tr-TR" sz="2800" dirty="0" smtClean="0"/>
              <a:t> </a:t>
            </a:r>
            <a:r>
              <a:rPr lang="tr-TR" sz="2800" dirty="0" err="1" smtClean="0"/>
              <a:t>based</a:t>
            </a:r>
            <a:r>
              <a:rPr lang="tr-TR" sz="2800" dirty="0" smtClean="0"/>
              <a:t> on </a:t>
            </a:r>
            <a:r>
              <a:rPr lang="tr-TR" sz="2800" dirty="0" err="1" smtClean="0"/>
              <a:t>your</a:t>
            </a:r>
            <a:r>
              <a:rPr lang="tr-TR" sz="2800" dirty="0" smtClean="0"/>
              <a:t> </a:t>
            </a:r>
            <a:r>
              <a:rPr lang="tr-TR" sz="2800" dirty="0" err="1" smtClean="0"/>
              <a:t>progress</a:t>
            </a:r>
            <a:r>
              <a:rPr lang="tr-TR" sz="2800" dirty="0" smtClean="0"/>
              <a:t> </a:t>
            </a:r>
            <a:r>
              <a:rPr lang="tr-TR" sz="2800" dirty="0" err="1" smtClean="0"/>
              <a:t>you</a:t>
            </a:r>
            <a:r>
              <a:rPr lang="tr-TR" sz="2800" dirty="0" smtClean="0"/>
              <a:t> </a:t>
            </a:r>
            <a:r>
              <a:rPr lang="tr-TR" sz="2800" dirty="0" err="1" smtClean="0"/>
              <a:t>will</a:t>
            </a:r>
            <a:r>
              <a:rPr lang="tr-TR" sz="2800" dirty="0" smtClean="0"/>
              <a:t> </a:t>
            </a:r>
            <a:r>
              <a:rPr lang="tr-TR" sz="2800" dirty="0" err="1" smtClean="0"/>
              <a:t>get</a:t>
            </a:r>
            <a:r>
              <a:rPr lang="tr-TR" sz="2800" dirty="0" smtClean="0"/>
              <a:t> </a:t>
            </a:r>
            <a:r>
              <a:rPr lang="tr-TR" sz="2800" dirty="0" err="1" smtClean="0"/>
              <a:t>graded</a:t>
            </a:r>
            <a:r>
              <a:rPr lang="tr-TR" sz="2800" dirty="0" smtClean="0"/>
              <a:t>.</a:t>
            </a:r>
            <a:endParaRPr lang="tr-TR" sz="2800"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780" r="4819" b="35032"/>
          <a:stretch/>
        </p:blipFill>
        <p:spPr bwMode="auto">
          <a:xfrm>
            <a:off x="-14024" y="6052457"/>
            <a:ext cx="24400813" cy="7663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139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The Basics</a:t>
            </a:r>
            <a:endParaRPr sz="6000" dirty="0"/>
          </a:p>
        </p:txBody>
      </p:sp>
      <p:sp>
        <p:nvSpPr>
          <p:cNvPr id="45" name="AEVER"/>
          <p:cNvSpPr txBox="1"/>
          <p:nvPr/>
        </p:nvSpPr>
        <p:spPr>
          <a:xfrm>
            <a:off x="9936583" y="5638702"/>
            <a:ext cx="4510851"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UI 101</a:t>
            </a:r>
            <a:endParaRPr sz="8000" cap="all" dirty="0">
              <a:solidFill>
                <a:srgbClr val="FFD966"/>
              </a:solidFill>
            </a:endParaRPr>
          </a:p>
        </p:txBody>
      </p:sp>
    </p:spTree>
    <p:extLst>
      <p:ext uri="{BB962C8B-B14F-4D97-AF65-F5344CB8AC3E}">
        <p14:creationId xmlns:p14="http://schemas.microsoft.com/office/powerpoint/2010/main" val="9544849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2024572E-7254-4E69-9B3D-B5E128E31830}"/>
              </a:ext>
            </a:extLst>
          </p:cNvPr>
          <p:cNvPicPr>
            <a:picLocks noChangeAspect="1"/>
          </p:cNvPicPr>
          <p:nvPr/>
        </p:nvPicPr>
        <p:blipFill rotWithShape="1">
          <a:blip r:embed="rId2">
            <a:extLst>
              <a:ext uri="{28A0092B-C50C-407E-A947-70E740481C1C}">
                <a14:useLocalDpi xmlns:a14="http://schemas.microsoft.com/office/drawing/2010/main" val="0"/>
              </a:ext>
            </a:extLst>
          </a:blip>
          <a:srcRect l="10089" t="695" r="5928" b="-1110"/>
          <a:stretch/>
        </p:blipFill>
        <p:spPr>
          <a:xfrm>
            <a:off x="0" y="5638"/>
            <a:ext cx="24384000" cy="13864741"/>
          </a:xfrm>
          <a:prstGeom prst="rect">
            <a:avLst/>
          </a:prstGeom>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3285093"/>
            <a:ext cx="7008270"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What is a User Interface?</a:t>
            </a:r>
            <a:endParaRPr sz="4000"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4739561"/>
            <a:ext cx="7008270" cy="87203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2400"/>
              </a:spcAft>
            </a:pPr>
            <a:r>
              <a:rPr lang="en-AU" sz="2800" dirty="0"/>
              <a:t>The User Interface of a game is the </a:t>
            </a:r>
            <a:r>
              <a:rPr lang="en-AU" sz="2800" dirty="0" smtClean="0"/>
              <a:t>set of methods </a:t>
            </a:r>
            <a:r>
              <a:rPr lang="en-AU" sz="2800" dirty="0"/>
              <a:t>and features that allow the player to interact with the game, and the game to provide information to the player. It can include a range of mechanics within the gameplay, input from controllers, menus, and HUDs and utilizes 2D and 3D art, sound, and physical feedback via controllers (rumble, haptic, force feedback</a:t>
            </a:r>
            <a:r>
              <a:rPr lang="en-AU" sz="2800" dirty="0" smtClean="0"/>
              <a:t>).</a:t>
            </a:r>
          </a:p>
          <a:p>
            <a:pPr>
              <a:spcAft>
                <a:spcPts val="2400"/>
              </a:spcAft>
            </a:pPr>
            <a:r>
              <a:rPr lang="en-AU" sz="2800" dirty="0" smtClean="0"/>
              <a:t>More </a:t>
            </a:r>
            <a:r>
              <a:rPr lang="en-AU" sz="2800" dirty="0"/>
              <a:t>often than not, when people discuss User Interface, they are referring to either menus or HUDs. While these are important to most games, remember that other methods exist and in some cases can offer an easier or clearer user experience, or a more immersive experience. A recent trend in game design is to integrate menus and HUDs into the game world and story, a method called Diegetic Interfaces</a:t>
            </a:r>
            <a:r>
              <a:rPr lang="en-AU" sz="2800" dirty="0" smtClean="0"/>
              <a:t>.</a:t>
            </a:r>
            <a:endParaRPr lang="en-AU"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129487724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Rectangle"/>
          <p:cNvSpPr/>
          <p:nvPr/>
        </p:nvSpPr>
        <p:spPr>
          <a:xfrm>
            <a:off x="0" y="-8467"/>
            <a:ext cx="11561100" cy="13732935"/>
          </a:xfrm>
          <a:prstGeom prst="rect">
            <a:avLst/>
          </a:prstGeom>
          <a:solidFill>
            <a:srgbClr val="212123"/>
          </a:solidFill>
          <a:ln w="12700">
            <a:miter lim="400000"/>
          </a:ln>
        </p:spPr>
        <p:txBody>
          <a:bodyPr lIns="50800" tIns="50800" rIns="50800" bIns="50800" anchor="ctr"/>
          <a:lstStyle/>
          <a:p>
            <a:pPr>
              <a:defRPr sz="3200">
                <a:solidFill>
                  <a:srgbClr val="FFFFFF"/>
                </a:solidFill>
              </a:defRPr>
            </a:pPr>
            <a:endParaRPr/>
          </a:p>
        </p:txBody>
      </p:sp>
      <p:sp>
        <p:nvSpPr>
          <p:cNvPr id="1234" name="Services"/>
          <p:cNvSpPr/>
          <p:nvPr/>
        </p:nvSpPr>
        <p:spPr>
          <a:xfrm>
            <a:off x="13334347" y="1691263"/>
            <a:ext cx="8246885"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HUDs</a:t>
            </a:r>
            <a:endParaRPr dirty="0"/>
          </a:p>
        </p:txBody>
      </p:sp>
      <p:sp>
        <p:nvSpPr>
          <p:cNvPr id="1235" name="Data charts"/>
          <p:cNvSpPr/>
          <p:nvPr/>
        </p:nvSpPr>
        <p:spPr>
          <a:xfrm>
            <a:off x="13334348" y="4232357"/>
            <a:ext cx="824688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Menus</a:t>
            </a:r>
            <a:endParaRPr dirty="0"/>
          </a:p>
        </p:txBody>
      </p:sp>
      <p:sp>
        <p:nvSpPr>
          <p:cNvPr id="1236" name="Projects"/>
          <p:cNvSpPr/>
          <p:nvPr/>
        </p:nvSpPr>
        <p:spPr>
          <a:xfrm>
            <a:off x="13334347" y="6841564"/>
            <a:ext cx="8286577"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Item Information</a:t>
            </a:r>
            <a:endParaRPr dirty="0"/>
          </a:p>
        </p:txBody>
      </p:sp>
      <p:sp>
        <p:nvSpPr>
          <p:cNvPr id="1237" name="Mock-Ups"/>
          <p:cNvSpPr/>
          <p:nvPr/>
        </p:nvSpPr>
        <p:spPr>
          <a:xfrm>
            <a:off x="13334348" y="9517778"/>
            <a:ext cx="828657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b="1">
                <a:solidFill>
                  <a:srgbClr val="212123"/>
                </a:solidFill>
                <a:latin typeface="Helvetica"/>
                <a:ea typeface="Helvetica"/>
                <a:cs typeface="Helvetica"/>
                <a:sym typeface="Helvetica"/>
              </a:defRPr>
            </a:lvl1pPr>
          </a:lstStyle>
          <a:p>
            <a:r>
              <a:rPr lang="en-US" dirty="0"/>
              <a:t>Interactive World Items</a:t>
            </a:r>
            <a:endParaRPr dirty="0"/>
          </a:p>
        </p:txBody>
      </p:sp>
      <p:sp>
        <p:nvSpPr>
          <p:cNvPr id="1238" name="The presentation is made for many different needs and challenges. But first and foremost"/>
          <p:cNvSpPr/>
          <p:nvPr/>
        </p:nvSpPr>
        <p:spPr>
          <a:xfrm>
            <a:off x="13334348" y="2542502"/>
            <a:ext cx="8251213"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smtClean="0"/>
              <a:t>A heads-up display, or HUD, is a common method of displaying important game information to players.</a:t>
            </a:r>
            <a:endParaRPr sz="2800" baseline="0" dirty="0"/>
          </a:p>
        </p:txBody>
      </p:sp>
      <p:pic>
        <p:nvPicPr>
          <p:cNvPr id="1243" name="Image"/>
          <p:cNvPicPr>
            <a:picLocks/>
          </p:cNvPicPr>
          <p:nvPr/>
        </p:nvPicPr>
        <p:blipFill rotWithShape="1">
          <a:blip r:embed="rId2">
            <a:extLst>
              <a:ext uri="{28A0092B-C50C-407E-A947-70E740481C1C}">
                <a14:useLocalDpi xmlns:a14="http://schemas.microsoft.com/office/drawing/2010/main" val="0"/>
              </a:ext>
            </a:extLst>
          </a:blip>
          <a:srcRect l="160" t="1" r="52445" b="466"/>
          <a:stretch/>
        </p:blipFill>
        <p:spPr>
          <a:xfrm>
            <a:off x="92765" y="46641"/>
            <a:ext cx="11380592" cy="13589846"/>
          </a:xfrm>
          <a:prstGeom prst="rect">
            <a:avLst/>
          </a:prstGeom>
          <a:ln>
            <a:noFill/>
          </a:ln>
          <a:effectLst>
            <a:outerShdw blurRad="190500" algn="tl" rotWithShape="0">
              <a:srgbClr val="000000">
                <a:alpha val="70000"/>
              </a:srgbClr>
            </a:outerShdw>
          </a:effectLst>
        </p:spPr>
      </p:pic>
      <p:sp>
        <p:nvSpPr>
          <p:cNvPr id="1244" name="Line"/>
          <p:cNvSpPr/>
          <p:nvPr/>
        </p:nvSpPr>
        <p:spPr>
          <a:xfrm flipV="1">
            <a:off x="12590307" y="-14302"/>
            <a:ext cx="1" cy="13744603"/>
          </a:xfrm>
          <a:prstGeom prst="line">
            <a:avLst/>
          </a:prstGeom>
          <a:ln w="25400">
            <a:solidFill>
              <a:srgbClr val="000000"/>
            </a:solidFill>
            <a:miter lim="400000"/>
          </a:ln>
        </p:spPr>
        <p:txBody>
          <a:bodyPr lIns="50800" tIns="50800" rIns="50800" bIns="50800" anchor="ctr"/>
          <a:lstStyle/>
          <a:p>
            <a:pPr>
              <a:defRPr sz="3200"/>
            </a:pPr>
            <a:endParaRPr/>
          </a:p>
        </p:txBody>
      </p:sp>
      <p:sp>
        <p:nvSpPr>
          <p:cNvPr id="1245" name="Circle"/>
          <p:cNvSpPr/>
          <p:nvPr/>
        </p:nvSpPr>
        <p:spPr>
          <a:xfrm>
            <a:off x="12333417" y="1870390"/>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6" name="Circle"/>
          <p:cNvSpPr/>
          <p:nvPr/>
        </p:nvSpPr>
        <p:spPr>
          <a:xfrm>
            <a:off x="12315735" y="4411484"/>
            <a:ext cx="513781"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7" name="Circle"/>
          <p:cNvSpPr/>
          <p:nvPr/>
        </p:nvSpPr>
        <p:spPr>
          <a:xfrm>
            <a:off x="12315735" y="7071477"/>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248" name="Circle"/>
          <p:cNvSpPr/>
          <p:nvPr/>
        </p:nvSpPr>
        <p:spPr>
          <a:xfrm>
            <a:off x="12333418" y="9696905"/>
            <a:ext cx="513780" cy="513780"/>
          </a:xfrm>
          <a:prstGeom prst="ellipse">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22" name="The presentation is made for many different needs and challenges. But first and foremost"/>
          <p:cNvSpPr/>
          <p:nvPr/>
        </p:nvSpPr>
        <p:spPr>
          <a:xfrm>
            <a:off x="13352028" y="5128541"/>
            <a:ext cx="8251213"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Menus are interactive interfaces that commonly allow players to move between different game states or set various configuration options.</a:t>
            </a:r>
            <a:endParaRPr sz="2800" baseline="0" dirty="0"/>
          </a:p>
        </p:txBody>
      </p:sp>
      <p:sp>
        <p:nvSpPr>
          <p:cNvPr id="23" name="The presentation is made for many different needs and challenges. But first and foremost"/>
          <p:cNvSpPr/>
          <p:nvPr/>
        </p:nvSpPr>
        <p:spPr>
          <a:xfrm>
            <a:off x="13369712" y="7723754"/>
            <a:ext cx="8251213"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Assets within the world often need to convey information back to the </a:t>
            </a:r>
            <a:r>
              <a:rPr lang="en-US" sz="2800" baseline="0" dirty="0" smtClean="0"/>
              <a:t>player (for </a:t>
            </a:r>
            <a:r>
              <a:rPr lang="en-US" sz="2800" baseline="0" dirty="0"/>
              <a:t>example, how long until the item </a:t>
            </a:r>
            <a:r>
              <a:rPr lang="en-US" sz="2800" baseline="0" dirty="0" smtClean="0"/>
              <a:t>respawns).</a:t>
            </a:r>
            <a:endParaRPr sz="2800" baseline="0" dirty="0"/>
          </a:p>
        </p:txBody>
      </p:sp>
      <p:sp>
        <p:nvSpPr>
          <p:cNvPr id="24" name="The presentation is made for many different needs and challenges. But first and foremost"/>
          <p:cNvSpPr/>
          <p:nvPr/>
        </p:nvSpPr>
        <p:spPr>
          <a:xfrm>
            <a:off x="13352029" y="10351054"/>
            <a:ext cx="8251213"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600" spc="104" baseline="23076">
                <a:solidFill>
                  <a:srgbClr val="212123"/>
                </a:solidFill>
                <a:latin typeface="Helvetica"/>
                <a:ea typeface="Helvetica"/>
                <a:cs typeface="Helvetica"/>
                <a:sym typeface="Helvetica"/>
              </a:defRPr>
            </a:lvl1pPr>
          </a:lstStyle>
          <a:p>
            <a:r>
              <a:rPr lang="en-US" sz="2800" baseline="0" dirty="0"/>
              <a:t>Systems such as locks, computer </a:t>
            </a:r>
            <a:r>
              <a:rPr lang="en-US" sz="2800" baseline="0" dirty="0" smtClean="0"/>
              <a:t>terminals, </a:t>
            </a:r>
            <a:r>
              <a:rPr lang="en-US" sz="2800" baseline="0" dirty="0"/>
              <a:t>and conversation dialogue require separate user interface elements to work within the world. These are often driven through the same tools used to create screen user interfaces.</a:t>
            </a:r>
            <a:endParaRPr sz="2800" baseline="0" dirty="0"/>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428335353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descr="Image">
            <a:extLst>
              <a:ext uri="{FF2B5EF4-FFF2-40B4-BE49-F238E27FC236}">
                <a16:creationId xmlns="" xmlns:a16="http://schemas.microsoft.com/office/drawing/2014/main" id="{A4C4386A-3D44-467B-829D-897921BEA35E}"/>
              </a:ext>
            </a:extLst>
          </p:cNvPr>
          <p:cNvPicPr>
            <a:picLocks noChangeAspect="1"/>
          </p:cNvPicPr>
          <p:nvPr/>
        </p:nvPicPr>
        <p:blipFill>
          <a:blip r:embed="rId2">
            <a:extLst/>
          </a:blip>
          <a:srcRect l="11526" r="11526"/>
          <a:stretch>
            <a:fillRect/>
          </a:stretch>
        </p:blipFill>
        <p:spPr>
          <a:xfrm>
            <a:off x="12803979" y="2493818"/>
            <a:ext cx="9571020" cy="4776414"/>
          </a:xfrm>
          <a:prstGeom prst="rect">
            <a:avLst/>
          </a:prstGeom>
          <a:ln w="12700">
            <a:miter lim="400000"/>
          </a:ln>
        </p:spPr>
      </p:pic>
      <p:pic>
        <p:nvPicPr>
          <p:cNvPr id="12" name="Image" descr="Image">
            <a:extLst>
              <a:ext uri="{FF2B5EF4-FFF2-40B4-BE49-F238E27FC236}">
                <a16:creationId xmlns="" xmlns:a16="http://schemas.microsoft.com/office/drawing/2014/main" id="{D910E4BF-759D-4F35-BECF-26B6E9F7DDFF}"/>
              </a:ext>
            </a:extLst>
          </p:cNvPr>
          <p:cNvPicPr>
            <a:picLocks noChangeAspect="1"/>
          </p:cNvPicPr>
          <p:nvPr/>
        </p:nvPicPr>
        <p:blipFill>
          <a:blip r:embed="rId2">
            <a:extLst/>
          </a:blip>
          <a:srcRect l="11526" r="11526"/>
          <a:stretch>
            <a:fillRect/>
          </a:stretch>
        </p:blipFill>
        <p:spPr>
          <a:xfrm>
            <a:off x="2008981" y="2493819"/>
            <a:ext cx="9571020" cy="4776414"/>
          </a:xfrm>
          <a:prstGeom prst="rect">
            <a:avLst/>
          </a:prstGeom>
          <a:ln w="12700">
            <a:miter lim="400000"/>
          </a:ln>
        </p:spPr>
      </p:pic>
      <p:pic>
        <p:nvPicPr>
          <p:cNvPr id="40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4920" y="2680390"/>
            <a:ext cx="9259142" cy="4403270"/>
          </a:xfrm>
          <a:prstGeom prst="rect">
            <a:avLst/>
          </a:prstGeom>
          <a:ln>
            <a:noFill/>
          </a:ln>
          <a:effectLst>
            <a:outerShdw blurRad="190500" algn="tl" rotWithShape="0">
              <a:srgbClr val="000000">
                <a:alpha val="70000"/>
              </a:srgbClr>
            </a:outerShdw>
          </a:effectLst>
        </p:spPr>
      </p:pic>
      <p:pic>
        <p:nvPicPr>
          <p:cNvPr id="410" name="Imag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9922" y="2680391"/>
            <a:ext cx="9259138" cy="4403270"/>
          </a:xfrm>
          <a:prstGeom prst="rect">
            <a:avLst/>
          </a:prstGeom>
          <a:ln>
            <a:noFill/>
          </a:ln>
          <a:effectLst>
            <a:outerShdw blurRad="190500" algn="tl" rotWithShape="0">
              <a:srgbClr val="000000">
                <a:alpha val="70000"/>
              </a:srgbClr>
            </a:outerShdw>
          </a:effectLst>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9920047"/>
            <a:ext cx="7805274"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User Interface elements are typically projected directly to the player’s viewport or screen as 2D elements. In the above example, we can see a game HUD with available weapons, health, armor, and other gameplay information</a:t>
            </a:r>
            <a:r>
              <a:rPr lang="en-US"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9920047"/>
            <a:ext cx="7805274"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Sometimes UI elements are built into the world. In this example, the time until the weapon respawns is displayed as a UI element on the weapon factory</a:t>
            </a:r>
            <a:r>
              <a:rPr lang="en-US" sz="2800" dirty="0" smtClean="0"/>
              <a:t>.</a:t>
            </a:r>
            <a:endParaRPr sz="2800" dirty="0"/>
          </a:p>
        </p:txBody>
      </p:sp>
      <p:sp>
        <p:nvSpPr>
          <p:cNvPr id="413" name="Two Picture slide"/>
          <p:cNvSpPr txBox="1"/>
          <p:nvPr/>
        </p:nvSpPr>
        <p:spPr>
          <a:xfrm>
            <a:off x="5318933" y="8730498"/>
            <a:ext cx="2951129"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Screen UI</a:t>
            </a:r>
            <a:endParaRPr dirty="0"/>
          </a:p>
        </p:txBody>
      </p:sp>
      <p:sp>
        <p:nvSpPr>
          <p:cNvPr id="416" name="Two Picture slide"/>
          <p:cNvSpPr txBox="1"/>
          <p:nvPr/>
        </p:nvSpPr>
        <p:spPr>
          <a:xfrm>
            <a:off x="16291869" y="8730497"/>
            <a:ext cx="2595262"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World UI</a:t>
            </a:r>
            <a:endParaRPr dirty="0"/>
          </a:p>
        </p:txBody>
      </p:sp>
      <p:sp>
        <p:nvSpPr>
          <p:cNvPr id="14" name="TextBox 13"/>
          <p:cNvSpPr txBox="1"/>
          <p:nvPr/>
        </p:nvSpPr>
        <p:spPr>
          <a:xfrm>
            <a:off x="14088300" y="7049836"/>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Weapon </a:t>
            </a:r>
            <a:r>
              <a:rPr lang="en-US" sz="2800" dirty="0" smtClean="0"/>
              <a:t>pickups </a:t>
            </a:r>
            <a:r>
              <a:rPr lang="en-US" sz="2800" dirty="0"/>
              <a:t>in </a:t>
            </a:r>
            <a:r>
              <a:rPr lang="en-US" sz="2800" i="1" dirty="0"/>
              <a:t>Unreal Tournament</a:t>
            </a:r>
            <a:endParaRPr kumimoji="0" lang="en-US" sz="2800" b="0" i="1"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293301" y="7049837"/>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i="1" dirty="0"/>
              <a:t>Unreal Tournament </a:t>
            </a:r>
            <a:r>
              <a:rPr lang="en-US" sz="2800" i="1" dirty="0" smtClean="0"/>
              <a:t> </a:t>
            </a:r>
            <a:r>
              <a:rPr lang="en-US" sz="2800" dirty="0" smtClean="0"/>
              <a:t>HUD</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7366180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Unreal Motion Graphics UI Designer</a:t>
            </a:r>
            <a:endParaRPr sz="6000" dirty="0"/>
          </a:p>
        </p:txBody>
      </p:sp>
      <p:sp>
        <p:nvSpPr>
          <p:cNvPr id="45" name="AEVER"/>
          <p:cNvSpPr txBox="1"/>
          <p:nvPr/>
        </p:nvSpPr>
        <p:spPr>
          <a:xfrm>
            <a:off x="10597822" y="5638702"/>
            <a:ext cx="3188373"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UMG</a:t>
            </a:r>
            <a:endParaRPr sz="8000" cap="all" dirty="0">
              <a:solidFill>
                <a:srgbClr val="FFD966"/>
              </a:solidFill>
            </a:endParaRPr>
          </a:p>
        </p:txBody>
      </p:sp>
    </p:spTree>
    <p:extLst>
      <p:ext uri="{BB962C8B-B14F-4D97-AF65-F5344CB8AC3E}">
        <p14:creationId xmlns:p14="http://schemas.microsoft.com/office/powerpoint/2010/main" val="39562499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B537B43-3D2E-4741-943F-B7A05DD79CCC}"/>
              </a:ext>
            </a:extLst>
          </p:cNvPr>
          <p:cNvPicPr>
            <a:picLocks noChangeAspect="1"/>
          </p:cNvPicPr>
          <p:nvPr/>
        </p:nvPicPr>
        <p:blipFill rotWithShape="1">
          <a:blip r:embed="rId2">
            <a:extLst>
              <a:ext uri="{28A0092B-C50C-407E-A947-70E740481C1C}">
                <a14:useLocalDpi xmlns:a14="http://schemas.microsoft.com/office/drawing/2010/main" val="0"/>
              </a:ext>
            </a:extLst>
          </a:blip>
          <a:srcRect b="2082"/>
          <a:stretch/>
        </p:blipFill>
        <p:spPr>
          <a:xfrm>
            <a:off x="-1" y="0"/>
            <a:ext cx="24389125" cy="13716000"/>
          </a:xfrm>
          <a:prstGeom prst="rect">
            <a:avLst/>
          </a:prstGeom>
        </p:spPr>
      </p:pic>
      <p:sp>
        <p:nvSpPr>
          <p:cNvPr id="377" name="Rectangle"/>
          <p:cNvSpPr/>
          <p:nvPr/>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94816" y="4570282"/>
            <a:ext cx="7082914" cy="31188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Unreal Motion Graphics UI Designer (UMG) is a visual UI authoring tool that can be used to create 2D UI elements inside Unreal Engine. These elements can be displayed directly on the screen as well as within the game world or as part of 3D meshes</a:t>
            </a:r>
            <a:r>
              <a:rPr lang="en-AU" sz="2800" dirty="0" smtClean="0"/>
              <a:t>. </a:t>
            </a:r>
            <a:endParaRPr lang="en-AU" sz="2800" dirty="0"/>
          </a:p>
        </p:txBody>
      </p:sp>
      <p:sp>
        <p:nvSpPr>
          <p:cNvPr id="12" name="The Picture slide"/>
          <p:cNvSpPr txBox="1"/>
          <p:nvPr/>
        </p:nvSpPr>
        <p:spPr>
          <a:xfrm>
            <a:off x="2794816" y="3162324"/>
            <a:ext cx="708291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UMG Editor</a:t>
            </a:r>
            <a:endParaRPr sz="4000" cap="all" dirty="0"/>
          </a:p>
        </p:txBody>
      </p:sp>
      <p:sp>
        <p:nvSpPr>
          <p:cNvPr id="13" name="Rectangle"/>
          <p:cNvSpPr/>
          <p:nvPr/>
        </p:nvSpPr>
        <p:spPr>
          <a:xfrm>
            <a:off x="2869460" y="4166098"/>
            <a:ext cx="7104888"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9" name="Picture 8"/>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8202307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7041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main building blocks of UMG are </a:t>
            </a:r>
            <a:r>
              <a:rPr lang="en-US" sz="2800" dirty="0" smtClean="0"/>
              <a:t>Widgets</a:t>
            </a:r>
            <a:r>
              <a:rPr lang="en-US" sz="2800" dirty="0"/>
              <a:t>. A </a:t>
            </a:r>
            <a:r>
              <a:rPr lang="en-US" sz="2800" dirty="0" smtClean="0"/>
              <a:t>Widget </a:t>
            </a:r>
            <a:r>
              <a:rPr lang="en-US" sz="2800" dirty="0"/>
              <a:t>can be added to another </a:t>
            </a:r>
            <a:r>
              <a:rPr lang="en-US" sz="2800" dirty="0" smtClean="0"/>
              <a:t>Widget</a:t>
            </a:r>
            <a:r>
              <a:rPr lang="en-US" sz="2800" dirty="0"/>
              <a:t>, which can then be added to a third </a:t>
            </a:r>
            <a:r>
              <a:rPr lang="en-US" sz="2800" dirty="0" smtClean="0"/>
              <a:t>Widget</a:t>
            </a:r>
            <a:r>
              <a:rPr lang="en-US" sz="2800" dirty="0"/>
              <a:t>, creating a hierarchical structure. This method of creation is known as composition. When </a:t>
            </a:r>
            <a:r>
              <a:rPr lang="en-US" sz="2800" dirty="0" smtClean="0"/>
              <a:t>Widget </a:t>
            </a:r>
            <a:r>
              <a:rPr lang="en-US" sz="2800" dirty="0"/>
              <a:t>A is added to </a:t>
            </a:r>
            <a:r>
              <a:rPr lang="en-US" sz="2800" dirty="0" smtClean="0"/>
              <a:t>Widget </a:t>
            </a:r>
            <a:r>
              <a:rPr lang="en-US" sz="2800" dirty="0"/>
              <a:t>B, </a:t>
            </a:r>
            <a:r>
              <a:rPr lang="en-US" sz="2800" dirty="0" smtClean="0"/>
              <a:t>Widget </a:t>
            </a:r>
            <a:r>
              <a:rPr lang="en-US" sz="2800" dirty="0"/>
              <a:t>B is now referred to as the </a:t>
            </a:r>
            <a:r>
              <a:rPr lang="en-US" sz="2800" i="1" dirty="0"/>
              <a:t>parent</a:t>
            </a:r>
            <a:r>
              <a:rPr lang="en-US" sz="2800" dirty="0"/>
              <a:t> of </a:t>
            </a:r>
            <a:r>
              <a:rPr lang="en-US" sz="2800" dirty="0" smtClean="0"/>
              <a:t>Widget </a:t>
            </a:r>
            <a:r>
              <a:rPr lang="en-US" sz="2800" dirty="0"/>
              <a:t>A, which is referred to as the </a:t>
            </a:r>
            <a:r>
              <a:rPr lang="en-US" sz="2800" i="1" dirty="0"/>
              <a:t>child</a:t>
            </a:r>
            <a:r>
              <a:rPr lang="en-US" sz="2800" dirty="0"/>
              <a:t> of </a:t>
            </a:r>
            <a:r>
              <a:rPr lang="en-US" sz="2800" dirty="0" smtClean="0"/>
              <a:t>Widget </a:t>
            </a:r>
            <a:r>
              <a:rPr lang="en-US" sz="2800" dirty="0"/>
              <a:t>B. The parent </a:t>
            </a:r>
            <a:r>
              <a:rPr lang="en-US" sz="2800" dirty="0" smtClean="0"/>
              <a:t>Widget </a:t>
            </a:r>
            <a:r>
              <a:rPr lang="en-US" sz="2800" dirty="0"/>
              <a:t>now can control a range of properties of the child </a:t>
            </a:r>
            <a:r>
              <a:rPr lang="en-US" sz="2800" dirty="0" smtClean="0"/>
              <a:t>Widget, </a:t>
            </a:r>
            <a:r>
              <a:rPr lang="en-US" sz="2800" dirty="0"/>
              <a:t>including where it is rendered, how big it is, and whether or not it is visible.</a:t>
            </a:r>
          </a:p>
          <a:p>
            <a:r>
              <a:rPr lang="en-US" sz="2800" dirty="0"/>
              <a:t/>
            </a:r>
            <a:br>
              <a:rPr lang="en-US" sz="2800" dirty="0"/>
            </a:br>
            <a:r>
              <a:rPr lang="en-US" sz="2800" dirty="0"/>
              <a:t>Not all </a:t>
            </a:r>
            <a:r>
              <a:rPr lang="en-US" sz="2800" dirty="0" smtClean="0"/>
              <a:t>Widgets </a:t>
            </a:r>
            <a:r>
              <a:rPr lang="en-US" sz="2800" dirty="0"/>
              <a:t>can contain other </a:t>
            </a:r>
            <a:r>
              <a:rPr lang="en-US" sz="2800" dirty="0" smtClean="0"/>
              <a:t>Widgets</a:t>
            </a:r>
            <a:r>
              <a:rPr lang="en-US" sz="2800" dirty="0"/>
              <a:t>. To be able to contain another </a:t>
            </a:r>
            <a:r>
              <a:rPr lang="en-US" sz="2800" dirty="0" smtClean="0"/>
              <a:t>Widget, </a:t>
            </a:r>
            <a:r>
              <a:rPr lang="en-US" sz="2800" dirty="0"/>
              <a:t>a </a:t>
            </a:r>
            <a:r>
              <a:rPr lang="en-US" sz="2800" dirty="0" smtClean="0"/>
              <a:t>Widget </a:t>
            </a:r>
            <a:r>
              <a:rPr lang="en-US" sz="2800" dirty="0"/>
              <a:t>must have a </a:t>
            </a:r>
            <a:r>
              <a:rPr lang="en-US" sz="2800" i="1" dirty="0" smtClean="0"/>
              <a:t>Slot</a:t>
            </a:r>
            <a:r>
              <a:rPr lang="en-US" sz="2800" dirty="0"/>
              <a:t>. A </a:t>
            </a:r>
            <a:r>
              <a:rPr lang="en-US" sz="2800" dirty="0" smtClean="0"/>
              <a:t>Widget </a:t>
            </a:r>
            <a:r>
              <a:rPr lang="en-US" sz="2800" dirty="0"/>
              <a:t>can have a set number of </a:t>
            </a:r>
            <a:r>
              <a:rPr lang="en-US" sz="2800" dirty="0" smtClean="0"/>
              <a:t>Slots</a:t>
            </a:r>
            <a:r>
              <a:rPr lang="en-US" sz="2800" dirty="0"/>
              <a:t>, or allow any number of </a:t>
            </a:r>
            <a:r>
              <a:rPr lang="en-US" sz="2800" dirty="0" smtClean="0"/>
              <a:t>Slots</a:t>
            </a:r>
            <a:r>
              <a:rPr lang="en-US" sz="2800" dirty="0"/>
              <a:t>. A </a:t>
            </a:r>
            <a:r>
              <a:rPr lang="en-US" sz="2800" dirty="0" smtClean="0"/>
              <a:t>Slot </a:t>
            </a:r>
            <a:r>
              <a:rPr lang="en-US" sz="2800" dirty="0"/>
              <a:t>may allow the child </a:t>
            </a:r>
            <a:r>
              <a:rPr lang="en-US" sz="2800" dirty="0" smtClean="0"/>
              <a:t>Widget </a:t>
            </a:r>
            <a:r>
              <a:rPr lang="en-US" sz="2800" dirty="0"/>
              <a:t>to specify some properties about how it would like to be displayed. What those properties are and how they are used </a:t>
            </a:r>
            <a:r>
              <a:rPr lang="en-US" sz="2800" dirty="0" smtClean="0"/>
              <a:t>are </a:t>
            </a:r>
            <a:r>
              <a:rPr lang="en-US" sz="2800" dirty="0"/>
              <a:t>up to the parent </a:t>
            </a:r>
            <a:r>
              <a:rPr lang="en-US" sz="2800" dirty="0" smtClean="0"/>
              <a:t>Widget, </a:t>
            </a:r>
            <a:r>
              <a:rPr lang="en-US" sz="2800" dirty="0"/>
              <a:t>however</a:t>
            </a:r>
            <a:r>
              <a:rPr lang="en-US" sz="2800" dirty="0" smtClean="0"/>
              <a:t>.</a:t>
            </a:r>
            <a:endParaRPr lang="en-US" sz="2800" dirty="0"/>
          </a:p>
        </p:txBody>
      </p:sp>
      <p:sp>
        <p:nvSpPr>
          <p:cNvPr id="686" name="Just like flower porcelain  You’re like a moon that  awaken to say hello So beautiful and bright that you make me content to play it  world"/>
          <p:cNvSpPr txBox="1"/>
          <p:nvPr/>
        </p:nvSpPr>
        <p:spPr>
          <a:xfrm>
            <a:off x="1903991" y="4183930"/>
            <a:ext cx="5994306" cy="19492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r">
              <a:defRPr b="1">
                <a:latin typeface="Helvetica"/>
                <a:ea typeface="Helvetica"/>
                <a:cs typeface="Helvetica"/>
                <a:sym typeface="Helvetica"/>
              </a:defRPr>
            </a:lvl1pPr>
          </a:lstStyle>
          <a:p>
            <a:r>
              <a:rPr lang="en-US" sz="4000" dirty="0"/>
              <a:t>UMG is the entry point for UI development in Unreal </a:t>
            </a:r>
            <a:r>
              <a:rPr lang="en-US" sz="4000" dirty="0" smtClean="0"/>
              <a:t>Engine.</a:t>
            </a:r>
            <a:endParaRPr sz="4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08498261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d977f7292a_0_1"/>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tr-TR" dirty="0" smtClean="0">
                <a:solidFill>
                  <a:srgbClr val="FF0000"/>
                </a:solidFill>
              </a:rPr>
              <a:t>ROADMAP</a:t>
            </a:r>
            <a:endParaRPr dirty="0">
              <a:solidFill>
                <a:srgbClr val="FF0000"/>
              </a:solidFill>
            </a:endParaRPr>
          </a:p>
        </p:txBody>
      </p:sp>
      <p:sp>
        <p:nvSpPr>
          <p:cNvPr id="78" name="Google Shape;78;gd977f7292a_0_1"/>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Autofit/>
          </a:bodyPr>
          <a:lstStyle/>
          <a:p>
            <a:pPr marL="685800" lvl="0" indent="-643255" algn="l" rtl="0">
              <a:lnSpc>
                <a:spcPct val="70000"/>
              </a:lnSpc>
              <a:spcBef>
                <a:spcPts val="2000"/>
              </a:spcBef>
              <a:spcAft>
                <a:spcPts val="0"/>
              </a:spcAft>
              <a:buSzPts val="5930"/>
              <a:buChar char="•"/>
            </a:pPr>
            <a:r>
              <a:rPr lang="en-US" sz="4800" dirty="0"/>
              <a:t>We </a:t>
            </a:r>
            <a:r>
              <a:rPr lang="en-US" sz="4800" dirty="0" smtClean="0"/>
              <a:t>meet </a:t>
            </a:r>
            <a:r>
              <a:rPr lang="tr-TR" sz="4800" dirty="0" smtClean="0"/>
              <a:t>at </a:t>
            </a:r>
            <a:r>
              <a:rPr lang="tr-TR" sz="4800" dirty="0" err="1" smtClean="0"/>
              <a:t>class</a:t>
            </a:r>
            <a:r>
              <a:rPr lang="en-US" sz="4800" dirty="0" smtClean="0"/>
              <a:t> </a:t>
            </a:r>
            <a:r>
              <a:rPr lang="tr-TR" sz="4800" dirty="0" err="1" smtClean="0"/>
              <a:t>hours</a:t>
            </a:r>
            <a:r>
              <a:rPr lang="tr-TR" sz="4800" dirty="0" smtClean="0"/>
              <a:t> (</a:t>
            </a:r>
            <a:r>
              <a:rPr lang="tr-TR" sz="4800" dirty="0" err="1" smtClean="0"/>
              <a:t>Tuesdays</a:t>
            </a:r>
            <a:r>
              <a:rPr lang="tr-TR" sz="4800" dirty="0" smtClean="0"/>
              <a:t>) </a:t>
            </a:r>
            <a:r>
              <a:rPr lang="en-US" sz="4800" dirty="0" smtClean="0"/>
              <a:t>to </a:t>
            </a:r>
            <a:r>
              <a:rPr lang="en-US" sz="4800" dirty="0"/>
              <a:t>talk about your final projects</a:t>
            </a:r>
            <a:r>
              <a:rPr lang="en-US" sz="4800" dirty="0" smtClean="0"/>
              <a:t>!</a:t>
            </a:r>
            <a:endParaRPr lang="tr-TR" sz="4800" dirty="0" smtClean="0"/>
          </a:p>
          <a:p>
            <a:pPr marL="685800" lvl="0" indent="-643255" algn="l" rtl="0">
              <a:lnSpc>
                <a:spcPct val="70000"/>
              </a:lnSpc>
              <a:spcBef>
                <a:spcPts val="2000"/>
              </a:spcBef>
              <a:spcAft>
                <a:spcPts val="0"/>
              </a:spcAft>
              <a:buSzPts val="5930"/>
              <a:buChar char="•"/>
            </a:pPr>
            <a:endParaRPr lang="tr-TR" sz="5930" dirty="0" smtClean="0"/>
          </a:p>
          <a:p>
            <a:pPr marL="1414145" lvl="1" indent="-914400">
              <a:lnSpc>
                <a:spcPct val="70000"/>
              </a:lnSpc>
              <a:spcBef>
                <a:spcPts val="2000"/>
              </a:spcBef>
              <a:buSzPts val="5930"/>
              <a:buFont typeface="+mj-lt"/>
              <a:buAutoNum type="arabicPeriod"/>
            </a:pPr>
            <a:r>
              <a:rPr lang="tr-TR" sz="6000" dirty="0" smtClean="0"/>
              <a:t>#12 / 20th </a:t>
            </a:r>
            <a:r>
              <a:rPr lang="tr-TR" sz="6000" dirty="0" err="1" smtClean="0"/>
              <a:t>December</a:t>
            </a:r>
            <a:r>
              <a:rPr lang="tr-TR" sz="6000" dirty="0" smtClean="0"/>
              <a:t> 2022 - </a:t>
            </a:r>
            <a:r>
              <a:rPr lang="tr-TR" sz="6000" dirty="0" err="1" smtClean="0"/>
              <a:t>Progress</a:t>
            </a:r>
            <a:r>
              <a:rPr lang="tr-TR" sz="6000" dirty="0" smtClean="0"/>
              <a:t> </a:t>
            </a:r>
            <a:r>
              <a:rPr lang="tr-TR" sz="6000" dirty="0" err="1" smtClean="0"/>
              <a:t>Interviews</a:t>
            </a:r>
            <a:r>
              <a:rPr lang="tr-TR" sz="6000" dirty="0" smtClean="0"/>
              <a:t> #1</a:t>
            </a:r>
          </a:p>
          <a:p>
            <a:pPr marL="1414145" lvl="1" indent="-914400">
              <a:lnSpc>
                <a:spcPct val="70000"/>
              </a:lnSpc>
              <a:spcBef>
                <a:spcPts val="2000"/>
              </a:spcBef>
              <a:buSzPts val="5930"/>
              <a:buFont typeface="+mj-lt"/>
              <a:buAutoNum type="arabicPeriod"/>
            </a:pPr>
            <a:r>
              <a:rPr lang="tr-TR" sz="6000" dirty="0" smtClean="0"/>
              <a:t>#13 / 27th </a:t>
            </a:r>
            <a:r>
              <a:rPr lang="tr-TR" sz="6000" dirty="0" err="1" smtClean="0"/>
              <a:t>December</a:t>
            </a:r>
            <a:r>
              <a:rPr lang="tr-TR" sz="6000" dirty="0" smtClean="0"/>
              <a:t> </a:t>
            </a:r>
            <a:r>
              <a:rPr lang="tr-TR" sz="6000" dirty="0"/>
              <a:t>2022 - </a:t>
            </a:r>
            <a:r>
              <a:rPr lang="tr-TR" sz="6000" dirty="0" err="1"/>
              <a:t>Progress</a:t>
            </a:r>
            <a:r>
              <a:rPr lang="tr-TR" sz="6000" dirty="0"/>
              <a:t> </a:t>
            </a:r>
            <a:r>
              <a:rPr lang="tr-TR" sz="6000" dirty="0" err="1" smtClean="0"/>
              <a:t>Interviews</a:t>
            </a:r>
            <a:r>
              <a:rPr lang="tr-TR" sz="6000" dirty="0" smtClean="0"/>
              <a:t> #1/#2</a:t>
            </a:r>
          </a:p>
          <a:p>
            <a:pPr marL="1414145" lvl="1" indent="-914400">
              <a:lnSpc>
                <a:spcPct val="70000"/>
              </a:lnSpc>
              <a:spcBef>
                <a:spcPts val="2000"/>
              </a:spcBef>
              <a:buSzPts val="5930"/>
              <a:buFont typeface="+mj-lt"/>
              <a:buAutoNum type="arabicPeriod"/>
            </a:pPr>
            <a:r>
              <a:rPr lang="tr-TR" sz="6000" dirty="0" smtClean="0"/>
              <a:t>#14 / 3rd </a:t>
            </a:r>
            <a:r>
              <a:rPr lang="tr-TR" sz="6000" dirty="0" err="1" smtClean="0"/>
              <a:t>January</a:t>
            </a:r>
            <a:r>
              <a:rPr lang="tr-TR" sz="6000" dirty="0" smtClean="0"/>
              <a:t> 2023 </a:t>
            </a:r>
            <a:r>
              <a:rPr lang="tr-TR" sz="6000" dirty="0"/>
              <a:t>- </a:t>
            </a:r>
            <a:r>
              <a:rPr lang="tr-TR" sz="6000" dirty="0" err="1"/>
              <a:t>Progress</a:t>
            </a:r>
            <a:r>
              <a:rPr lang="tr-TR" sz="6000" dirty="0"/>
              <a:t> </a:t>
            </a:r>
            <a:r>
              <a:rPr lang="tr-TR" sz="6000" dirty="0" err="1" smtClean="0"/>
              <a:t>Interviews</a:t>
            </a:r>
            <a:r>
              <a:rPr lang="tr-TR" sz="6000" dirty="0" smtClean="0"/>
              <a:t> #2</a:t>
            </a:r>
          </a:p>
          <a:p>
            <a:pPr marL="1143000" lvl="1" indent="-643255">
              <a:lnSpc>
                <a:spcPct val="70000"/>
              </a:lnSpc>
              <a:spcBef>
                <a:spcPts val="2000"/>
              </a:spcBef>
              <a:buSzPts val="5930"/>
            </a:pPr>
            <a:endParaRPr lang="tr-TR" sz="5130" dirty="0"/>
          </a:p>
          <a:p>
            <a:pPr marL="1143000" lvl="1" indent="-643255">
              <a:lnSpc>
                <a:spcPct val="70000"/>
              </a:lnSpc>
              <a:spcBef>
                <a:spcPts val="2000"/>
              </a:spcBef>
              <a:buSzPts val="5930"/>
            </a:pPr>
            <a:endParaRPr lang="tr-TR" sz="5130" dirty="0" smtClean="0"/>
          </a:p>
          <a:p>
            <a:pPr marL="1143000" lvl="1" indent="-643255">
              <a:lnSpc>
                <a:spcPct val="70000"/>
              </a:lnSpc>
              <a:spcBef>
                <a:spcPts val="2000"/>
              </a:spcBef>
              <a:buSzPts val="5930"/>
            </a:pPr>
            <a:r>
              <a:rPr lang="tr-TR" sz="6000" b="1" dirty="0" smtClean="0"/>
              <a:t>17th </a:t>
            </a:r>
            <a:r>
              <a:rPr lang="tr-TR" sz="6000" b="1" dirty="0" err="1" smtClean="0"/>
              <a:t>January</a:t>
            </a:r>
            <a:r>
              <a:rPr lang="tr-TR" sz="6000" b="1" dirty="0" smtClean="0"/>
              <a:t> 2023 FINAL PRESENTATIONS</a:t>
            </a:r>
            <a:endParaRPr lang="tr-TR" sz="6000" dirty="0" smtClean="0"/>
          </a:p>
          <a:p>
            <a:pPr marL="1143000" lvl="1" indent="-643255">
              <a:lnSpc>
                <a:spcPct val="70000"/>
              </a:lnSpc>
              <a:spcBef>
                <a:spcPts val="2000"/>
              </a:spcBef>
              <a:buSzPts val="5930"/>
            </a:pPr>
            <a:endParaRPr sz="6000" b="1" dirty="0"/>
          </a:p>
          <a:p>
            <a:pPr marL="0" lvl="0" indent="0" algn="l" rtl="0">
              <a:lnSpc>
                <a:spcPct val="70000"/>
              </a:lnSpc>
              <a:spcBef>
                <a:spcPts val="2000"/>
              </a:spcBef>
              <a:spcAft>
                <a:spcPts val="0"/>
              </a:spcAft>
              <a:buClr>
                <a:schemeClr val="dk1"/>
              </a:buClr>
              <a:buSzPts val="3080"/>
              <a:buFont typeface="Arial"/>
              <a:buNone/>
            </a:pPr>
            <a:endParaRPr sz="5380" dirty="0"/>
          </a:p>
          <a:p>
            <a:pPr marL="0" lvl="0" indent="0" algn="l" rtl="0">
              <a:lnSpc>
                <a:spcPct val="70000"/>
              </a:lnSpc>
              <a:spcBef>
                <a:spcPts val="2000"/>
              </a:spcBef>
              <a:spcAft>
                <a:spcPts val="0"/>
              </a:spcAft>
              <a:buClr>
                <a:schemeClr val="dk1"/>
              </a:buClr>
              <a:buSzPts val="3080"/>
              <a:buNone/>
            </a:pPr>
            <a:endParaRPr sz="5930" dirty="0"/>
          </a:p>
        </p:txBody>
      </p:sp>
    </p:spTree>
    <p:extLst>
      <p:ext uri="{BB962C8B-B14F-4D97-AF65-F5344CB8AC3E}">
        <p14:creationId xmlns:p14="http://schemas.microsoft.com/office/powerpoint/2010/main" val="4233980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9" name="Picture 8">
            <a:extLst>
              <a:ext uri="{FF2B5EF4-FFF2-40B4-BE49-F238E27FC236}">
                <a16:creationId xmlns="" xmlns:a16="http://schemas.microsoft.com/office/drawing/2014/main" id="{DD6317A1-C68D-4D02-9C60-DE8A1A00463C}"/>
              </a:ext>
            </a:extLst>
          </p:cNvPr>
          <p:cNvPicPr>
            <a:picLocks noChangeAspect="1"/>
          </p:cNvPicPr>
          <p:nvPr/>
        </p:nvPicPr>
        <p:blipFill rotWithShape="1">
          <a:blip r:embed="rId3"/>
          <a:srcRect r="21804"/>
          <a:stretch/>
        </p:blipFill>
        <p:spPr>
          <a:xfrm>
            <a:off x="582342" y="567530"/>
            <a:ext cx="15781608" cy="12615070"/>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2094201"/>
            <a:ext cx="7061171"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400" cap="all" dirty="0"/>
              <a:t>Key Widget Types</a:t>
            </a:r>
            <a:endParaRPr sz="44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28095"/>
            <a:ext cx="7008270" cy="58964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There are many types of pre-built </a:t>
            </a:r>
            <a:r>
              <a:rPr lang="en-US" sz="2800" dirty="0" smtClean="0"/>
              <a:t>Widgets </a:t>
            </a:r>
            <a:r>
              <a:rPr lang="en-US" sz="2800" dirty="0"/>
              <a:t>within UMG.</a:t>
            </a:r>
          </a:p>
          <a:p>
            <a:r>
              <a:rPr lang="en-US" sz="2800" dirty="0"/>
              <a:t> </a:t>
            </a:r>
          </a:p>
          <a:p>
            <a:r>
              <a:rPr lang="en-US" sz="2800" dirty="0"/>
              <a:t>Some </a:t>
            </a:r>
            <a:r>
              <a:rPr lang="en-US" sz="2800" dirty="0" smtClean="0"/>
              <a:t>Widgets </a:t>
            </a:r>
            <a:r>
              <a:rPr lang="en-US" sz="2800" dirty="0"/>
              <a:t>are designed to display information or take information from players, while others are used to help format and control the layout and positions of </a:t>
            </a:r>
            <a:r>
              <a:rPr lang="en-US" sz="2800" dirty="0" smtClean="0"/>
              <a:t>Widgets.</a:t>
            </a:r>
            <a:endParaRPr lang="en-US" sz="2800" dirty="0"/>
          </a:p>
          <a:p>
            <a:endParaRPr lang="en-US" sz="2800" dirty="0"/>
          </a:p>
          <a:p>
            <a:pPr marL="457200" indent="-457200">
              <a:spcAft>
                <a:spcPts val="500"/>
              </a:spcAft>
              <a:buFont typeface="Arial" panose="020B0604020202020204" pitchFamily="34" charset="0"/>
              <a:buChar char="•"/>
            </a:pPr>
            <a:r>
              <a:rPr lang="en-US" sz="2800" dirty="0"/>
              <a:t>Panels</a:t>
            </a:r>
          </a:p>
          <a:p>
            <a:pPr marL="457200" indent="-457200">
              <a:spcAft>
                <a:spcPts val="500"/>
              </a:spcAft>
              <a:buFont typeface="Arial" panose="020B0604020202020204" pitchFamily="34" charset="0"/>
              <a:buChar char="•"/>
            </a:pPr>
            <a:r>
              <a:rPr lang="en-US" sz="2800" dirty="0"/>
              <a:t>Display Widgets</a:t>
            </a:r>
          </a:p>
          <a:p>
            <a:pPr marL="457200" indent="-457200">
              <a:spcAft>
                <a:spcPts val="500"/>
              </a:spcAft>
              <a:buFont typeface="Arial" panose="020B0604020202020204" pitchFamily="34" charset="0"/>
              <a:buChar char="•"/>
            </a:pPr>
            <a:r>
              <a:rPr lang="en-US" sz="2800" dirty="0"/>
              <a:t>Input Widgets</a:t>
            </a:r>
          </a:p>
          <a:p>
            <a:pPr marL="457200" indent="-457200">
              <a:buFont typeface="Arial" panose="020B0604020202020204" pitchFamily="34" charset="0"/>
              <a:buChar char="•"/>
            </a:pPr>
            <a:r>
              <a:rPr lang="en-US" sz="2800" dirty="0"/>
              <a:t>User Widgets</a:t>
            </a:r>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Examples of UI Widgets in UMG</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36179137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891854" y="1383719"/>
            <a:ext cx="7805274" cy="6996613"/>
          </a:xfrm>
          <a:prstGeom prst="rect">
            <a:avLst/>
          </a:prstGeom>
          <a:ln w="12700">
            <a:miter lim="400000"/>
          </a:ln>
        </p:spPr>
      </p:pic>
      <p:pic>
        <p:nvPicPr>
          <p:cNvPr id="410" name="Image" descr="Image"/>
          <p:cNvPicPr>
            <a:picLocks noChangeAspect="1"/>
          </p:cNvPicPr>
          <p:nvPr/>
        </p:nvPicPr>
        <p:blipFill>
          <a:blip r:embed="rId2">
            <a:extLst/>
          </a:blip>
          <a:srcRect l="11526" r="11526"/>
          <a:stretch>
            <a:fillRect/>
          </a:stretch>
        </p:blipFill>
        <p:spPr>
          <a:xfrm>
            <a:off x="13686854" y="1383719"/>
            <a:ext cx="7805274"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9643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b="1" dirty="0"/>
              <a:t>Panels</a:t>
            </a:r>
            <a:r>
              <a:rPr lang="en-AU" sz="2800" dirty="0"/>
              <a:t> control </a:t>
            </a:r>
            <a:r>
              <a:rPr lang="en-AU" sz="2800" dirty="0" smtClean="0"/>
              <a:t>the layout </a:t>
            </a:r>
            <a:r>
              <a:rPr lang="en-AU" sz="2800" dirty="0"/>
              <a:t>and placement of other </a:t>
            </a:r>
            <a:r>
              <a:rPr lang="en-AU" sz="2800" dirty="0" smtClean="0"/>
              <a:t>Widgets</a:t>
            </a:r>
            <a:r>
              <a:rPr lang="en-AU" sz="2800" dirty="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22570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b="1" dirty="0"/>
              <a:t>Display </a:t>
            </a:r>
            <a:r>
              <a:rPr lang="en-AU" sz="2800" b="1" dirty="0" smtClean="0"/>
              <a:t>Widgets</a:t>
            </a:r>
            <a:r>
              <a:rPr lang="en-AU" sz="2800" dirty="0"/>
              <a:t>, such as Text and Images, display information to the player. There are a range of pre-built </a:t>
            </a:r>
            <a:r>
              <a:rPr lang="en-AU" sz="2800" dirty="0" smtClean="0"/>
              <a:t>Display Widgets </a:t>
            </a:r>
            <a:r>
              <a:rPr lang="en-AU" sz="2800" dirty="0"/>
              <a:t>to help with more complex ways of displaying </a:t>
            </a:r>
            <a:r>
              <a:rPr lang="en-AU" sz="2800" dirty="0" smtClean="0"/>
              <a:t>information, </a:t>
            </a:r>
            <a:r>
              <a:rPr lang="en-AU" sz="2800" dirty="0"/>
              <a:t>such as a Progress Bar</a:t>
            </a:r>
            <a:r>
              <a:rPr lang="en-AU" sz="2800" dirty="0" smtClean="0"/>
              <a:t>.</a:t>
            </a:r>
            <a:endParaRPr sz="2800" dirty="0"/>
          </a:p>
        </p:txBody>
      </p:sp>
      <p:sp>
        <p:nvSpPr>
          <p:cNvPr id="413" name="Two Picture slide"/>
          <p:cNvSpPr txBox="1"/>
          <p:nvPr/>
        </p:nvSpPr>
        <p:spPr>
          <a:xfrm>
            <a:off x="5763761" y="9670064"/>
            <a:ext cx="2061463"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Panels</a:t>
            </a:r>
            <a:endParaRPr dirty="0"/>
          </a:p>
        </p:txBody>
      </p:sp>
      <p:sp>
        <p:nvSpPr>
          <p:cNvPr id="416" name="Two Picture slide"/>
          <p:cNvSpPr txBox="1"/>
          <p:nvPr/>
        </p:nvSpPr>
        <p:spPr>
          <a:xfrm>
            <a:off x="15241093" y="9670063"/>
            <a:ext cx="4696800"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Display Widgets</a:t>
            </a:r>
            <a:endParaRPr dirty="0"/>
          </a:p>
        </p:txBody>
      </p:sp>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Common Display Widgets</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293301" y="811359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Panel T</a:t>
            </a:r>
            <a:r>
              <a:rPr lang="en-US" sz="2800" dirty="0" smtClean="0"/>
              <a:t>ypes</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6" name="Picture 5">
            <a:extLst>
              <a:ext uri="{FF2B5EF4-FFF2-40B4-BE49-F238E27FC236}">
                <a16:creationId xmlns="" xmlns:a16="http://schemas.microsoft.com/office/drawing/2014/main" id="{F4CC34FA-F788-4AFC-B243-B9267DD6A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195" y="1545253"/>
            <a:ext cx="7268589" cy="6544588"/>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 xmlns:a16="http://schemas.microsoft.com/office/drawing/2014/main" id="{BB103AEA-876F-4D8A-A86F-443393814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5194" y="1545253"/>
            <a:ext cx="7268589" cy="6544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964831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891854" y="1383719"/>
            <a:ext cx="7805274" cy="6996613"/>
          </a:xfrm>
          <a:prstGeom prst="rect">
            <a:avLst/>
          </a:prstGeom>
          <a:ln w="12700">
            <a:miter lim="400000"/>
          </a:ln>
        </p:spPr>
      </p:pic>
      <p:pic>
        <p:nvPicPr>
          <p:cNvPr id="410" name="Image" descr="Image"/>
          <p:cNvPicPr>
            <a:picLocks noChangeAspect="1"/>
          </p:cNvPicPr>
          <p:nvPr/>
        </p:nvPicPr>
        <p:blipFill>
          <a:blip r:embed="rId2">
            <a:extLst/>
          </a:blip>
          <a:srcRect l="11526" r="11526"/>
          <a:stretch>
            <a:fillRect/>
          </a:stretch>
        </p:blipFill>
        <p:spPr>
          <a:xfrm>
            <a:off x="13686854" y="1383719"/>
            <a:ext cx="7805274"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b="1" dirty="0"/>
              <a:t>Input </a:t>
            </a:r>
            <a:r>
              <a:rPr lang="en-AU" sz="2800" b="1" dirty="0" smtClean="0"/>
              <a:t>Widgets</a:t>
            </a:r>
            <a:r>
              <a:rPr lang="en-AU" sz="2800" dirty="0" smtClean="0"/>
              <a:t>, </a:t>
            </a:r>
            <a:r>
              <a:rPr lang="en-AU" sz="2800" dirty="0"/>
              <a:t>such as Buttons, Text Boxes, and Combo </a:t>
            </a:r>
            <a:r>
              <a:rPr lang="en-AU" sz="2800" dirty="0" smtClean="0"/>
              <a:t>Boxes, take </a:t>
            </a:r>
            <a:r>
              <a:rPr lang="en-AU" sz="2800" dirty="0"/>
              <a:t>user input through the keyboard and </a:t>
            </a:r>
            <a:r>
              <a:rPr lang="en-AU" sz="2800" dirty="0" smtClean="0"/>
              <a:t>mouse.</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b="1" dirty="0"/>
              <a:t>User Widgets </a:t>
            </a:r>
            <a:r>
              <a:rPr lang="en-AU" sz="2800" dirty="0"/>
              <a:t>are </a:t>
            </a:r>
            <a:r>
              <a:rPr lang="en-AU" sz="2800" dirty="0" smtClean="0"/>
              <a:t>Widgets </a:t>
            </a:r>
            <a:r>
              <a:rPr lang="en-AU" sz="2800" dirty="0"/>
              <a:t>made within UMG, which can be reused many times and placed within other User Widgets</a:t>
            </a:r>
            <a:r>
              <a:rPr lang="en-AU" sz="2800" dirty="0" smtClean="0"/>
              <a:t>.</a:t>
            </a:r>
            <a:endParaRPr sz="2800" dirty="0"/>
          </a:p>
        </p:txBody>
      </p:sp>
      <p:sp>
        <p:nvSpPr>
          <p:cNvPr id="413" name="Two Picture slide"/>
          <p:cNvSpPr txBox="1"/>
          <p:nvPr/>
        </p:nvSpPr>
        <p:spPr>
          <a:xfrm>
            <a:off x="4785132" y="9670064"/>
            <a:ext cx="4018729"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Input Widgets</a:t>
            </a:r>
            <a:endParaRPr dirty="0"/>
          </a:p>
        </p:txBody>
      </p:sp>
      <p:sp>
        <p:nvSpPr>
          <p:cNvPr id="416" name="Two Picture slide"/>
          <p:cNvSpPr txBox="1"/>
          <p:nvPr/>
        </p:nvSpPr>
        <p:spPr>
          <a:xfrm>
            <a:off x="15615396" y="9670063"/>
            <a:ext cx="3948197"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User Widgets</a:t>
            </a:r>
            <a:endParaRPr dirty="0"/>
          </a:p>
        </p:txBody>
      </p:sp>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User Created Widgets</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293301" y="811359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Extended Input Widgets</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2" name="Picture 11">
            <a:extLst>
              <a:ext uri="{FF2B5EF4-FFF2-40B4-BE49-F238E27FC236}">
                <a16:creationId xmlns="" xmlns:a16="http://schemas.microsoft.com/office/drawing/2014/main" id="{4CE6B8FE-37ED-4A89-B826-62FB2F742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195" y="1545253"/>
            <a:ext cx="7268589" cy="654458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 xmlns:a16="http://schemas.microsoft.com/office/drawing/2014/main" id="{B6F4C278-0CCF-4B49-93F9-8360E4976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5194" y="1545253"/>
            <a:ext cx="7268589" cy="6544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4296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sp>
        <p:nvSpPr>
          <p:cNvPr id="13" name="The Picture slide"/>
          <p:cNvSpPr txBox="1"/>
          <p:nvPr/>
        </p:nvSpPr>
        <p:spPr>
          <a:xfrm>
            <a:off x="16955248" y="2001868"/>
            <a:ext cx="7061171"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a:t>Anchors</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45347"/>
            <a:ext cx="7008270" cy="69967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Anchors are used to define a UI </a:t>
            </a:r>
            <a:r>
              <a:rPr lang="en-US" sz="2800" dirty="0" smtClean="0"/>
              <a:t>Widget’s </a:t>
            </a:r>
            <a:r>
              <a:rPr lang="en-US" sz="2800" dirty="0"/>
              <a:t>desired location on a Canvas Panel and maintains that position with varying screen sizes. Anchors are normalized where Min(0,0) and Max(0,0) is the upper left corner and Min(1,1) and Max(1,1) is the bottom right corner.</a:t>
            </a:r>
          </a:p>
          <a:p>
            <a:r>
              <a:rPr lang="en-US" sz="2800" dirty="0"/>
              <a:t> </a:t>
            </a:r>
          </a:p>
          <a:p>
            <a:r>
              <a:rPr lang="en-US" sz="2800" dirty="0"/>
              <a:t>Once you have a Canvas Panel and add other UI Widgets to it, either you can select from a number of preset Anchor positions (typically, selecting one of these should do if you only want to keep your Widget at a specific location) or you can manually set the Anchor position and Min/Max settings as well as applying offsets</a:t>
            </a:r>
            <a:r>
              <a:rPr lang="en-US" sz="2800" dirty="0" smtClean="0"/>
              <a:t>.</a:t>
            </a:r>
            <a:endParaRPr lang="en-US"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5" name="Picture 4">
            <a:extLst>
              <a:ext uri="{FF2B5EF4-FFF2-40B4-BE49-F238E27FC236}">
                <a16:creationId xmlns="" xmlns:a16="http://schemas.microsoft.com/office/drawing/2014/main" id="{E6586B59-110A-4DB5-84D6-3797CCE89FBF}"/>
              </a:ext>
            </a:extLst>
          </p:cNvPr>
          <p:cNvPicPr>
            <a:picLocks noChangeAspect="1"/>
          </p:cNvPicPr>
          <p:nvPr/>
        </p:nvPicPr>
        <p:blipFill>
          <a:blip r:embed="rId4">
            <a:graysc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51054" y="690615"/>
            <a:ext cx="15770460" cy="12291552"/>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Using Anchors in UMG</a:t>
            </a:r>
            <a:endParaRPr kumimoji="0" lang="en-US" sz="2800" b="0" i="0" u="none" strike="noStrike" cap="none" spc="0" normalizeH="0" baseline="0" dirty="0">
              <a:ln>
                <a:noFill/>
              </a:ln>
              <a:solidFill>
                <a:srgbClr val="000000"/>
              </a:solidFill>
              <a:effectLst/>
              <a:uFillTx/>
              <a:sym typeface="Helvetica Light"/>
            </a:endParaRPr>
          </a:p>
        </p:txBody>
      </p:sp>
      <p:pic>
        <p:nvPicPr>
          <p:cNvPr id="12" name="Picture 11">
            <a:extLst>
              <a:ext uri="{FF2B5EF4-FFF2-40B4-BE49-F238E27FC236}">
                <a16:creationId xmlns="" xmlns:a16="http://schemas.microsoft.com/office/drawing/2014/main" id="{8DD675D8-9EED-4FE6-A90F-06EA76B99A3E}"/>
              </a:ext>
            </a:extLst>
          </p:cNvPr>
          <p:cNvPicPr>
            <a:picLocks noChangeAspect="1"/>
          </p:cNvPicPr>
          <p:nvPr/>
        </p:nvPicPr>
        <p:blipFill rotWithShape="1">
          <a:blip r:embed="rId6">
            <a:extLst>
              <a:ext uri="{28A0092B-C50C-407E-A947-70E740481C1C}">
                <a14:useLocalDpi xmlns:a14="http://schemas.microsoft.com/office/drawing/2010/main" val="0"/>
              </a:ext>
            </a:extLst>
          </a:blip>
          <a:srcRect l="36673" t="31038" r="45008" b="53004"/>
          <a:stretch/>
        </p:blipFill>
        <p:spPr>
          <a:xfrm>
            <a:off x="6334538" y="4505739"/>
            <a:ext cx="2888975" cy="1961322"/>
          </a:xfrm>
          <a:prstGeom prst="rect">
            <a:avLst/>
          </a:prstGeom>
          <a:ln w="38100">
            <a:solidFill>
              <a:srgbClr val="FF0000"/>
            </a:solidFill>
          </a:ln>
        </p:spPr>
      </p:pic>
      <p:pic>
        <p:nvPicPr>
          <p:cNvPr id="17" name="Picture 16">
            <a:extLst>
              <a:ext uri="{FF2B5EF4-FFF2-40B4-BE49-F238E27FC236}">
                <a16:creationId xmlns="" xmlns:a16="http://schemas.microsoft.com/office/drawing/2014/main" id="{11B5AE73-AA92-4DB8-B8E1-DA35D2EB0544}"/>
              </a:ext>
            </a:extLst>
          </p:cNvPr>
          <p:cNvPicPr>
            <a:picLocks noChangeAspect="1"/>
          </p:cNvPicPr>
          <p:nvPr/>
        </p:nvPicPr>
        <p:blipFill rotWithShape="1">
          <a:blip r:embed="rId6">
            <a:extLst>
              <a:ext uri="{28A0092B-C50C-407E-A947-70E740481C1C}">
                <a14:useLocalDpi xmlns:a14="http://schemas.microsoft.com/office/drawing/2010/main" val="0"/>
              </a:ext>
            </a:extLst>
          </a:blip>
          <a:srcRect l="74739" t="14435" b="58611"/>
          <a:stretch/>
        </p:blipFill>
        <p:spPr>
          <a:xfrm>
            <a:off x="12337774" y="2464904"/>
            <a:ext cx="3983740" cy="3313044"/>
          </a:xfrm>
          <a:prstGeom prst="rect">
            <a:avLst/>
          </a:prstGeom>
          <a:ln w="38100">
            <a:solidFill>
              <a:srgbClr val="FF0000"/>
            </a:solidFill>
          </a:ln>
        </p:spPr>
      </p:pic>
    </p:spTree>
    <p:extLst>
      <p:ext uri="{BB962C8B-B14F-4D97-AF65-F5344CB8AC3E}">
        <p14:creationId xmlns:p14="http://schemas.microsoft.com/office/powerpoint/2010/main" val="84316289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pic>
        <p:nvPicPr>
          <p:cNvPr id="5" name="Picture 4">
            <a:extLst>
              <a:ext uri="{FF2B5EF4-FFF2-40B4-BE49-F238E27FC236}">
                <a16:creationId xmlns="" xmlns:a16="http://schemas.microsoft.com/office/drawing/2014/main" id="{692745DB-2055-42A1-954D-C9F5CA52842D}"/>
              </a:ext>
            </a:extLst>
          </p:cNvPr>
          <p:cNvPicPr>
            <a:picLocks noChangeAspect="1"/>
          </p:cNvPicPr>
          <p:nvPr/>
        </p:nvPicPr>
        <p:blipFill rotWithShape="1">
          <a:blip r:embed="rId3">
            <a:extLst>
              <a:ext uri="{28A0092B-C50C-407E-A947-70E740481C1C}">
                <a14:useLocalDpi xmlns:a14="http://schemas.microsoft.com/office/drawing/2010/main" val="0"/>
              </a:ext>
            </a:extLst>
          </a:blip>
          <a:srcRect t="11878" r="11399" b="4932"/>
          <a:stretch/>
        </p:blipFill>
        <p:spPr>
          <a:xfrm>
            <a:off x="12987131" y="1539552"/>
            <a:ext cx="9170504" cy="6574039"/>
          </a:xfrm>
          <a:prstGeom prst="rect">
            <a:avLst/>
          </a:prstGeom>
          <a:ln>
            <a:noFill/>
          </a:ln>
          <a:effectLst>
            <a:outerShdw blurRad="190500" algn="tl" rotWithShape="0">
              <a:srgbClr val="000000">
                <a:alpha val="70000"/>
              </a:srgbClr>
            </a:outerShdw>
          </a:effectLst>
        </p:spPr>
      </p:pic>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3" name="Picture 2">
            <a:extLst>
              <a:ext uri="{FF2B5EF4-FFF2-40B4-BE49-F238E27FC236}">
                <a16:creationId xmlns="" xmlns:a16="http://schemas.microsoft.com/office/drawing/2014/main" id="{6E9094DD-37E7-4B38-B1D9-828C6E1190B6}"/>
              </a:ext>
            </a:extLst>
          </p:cNvPr>
          <p:cNvPicPr>
            <a:picLocks noChangeAspect="1"/>
          </p:cNvPicPr>
          <p:nvPr/>
        </p:nvPicPr>
        <p:blipFill rotWithShape="1">
          <a:blip r:embed="rId4">
            <a:extLst>
              <a:ext uri="{28A0092B-C50C-407E-A947-70E740481C1C}">
                <a14:useLocalDpi xmlns:a14="http://schemas.microsoft.com/office/drawing/2010/main" val="0"/>
              </a:ext>
            </a:extLst>
          </a:blip>
          <a:srcRect t="11056" r="30303" b="4595"/>
          <a:stretch/>
        </p:blipFill>
        <p:spPr>
          <a:xfrm>
            <a:off x="2223408" y="1539552"/>
            <a:ext cx="9142163" cy="6574039"/>
          </a:xfrm>
          <a:prstGeom prst="rect">
            <a:avLst/>
          </a:prstGeom>
          <a:ln>
            <a:noFill/>
          </a:ln>
          <a:effectLst>
            <a:outerShdw blurRad="190500" algn="tl" rotWithShape="0">
              <a:srgbClr val="000000">
                <a:alpha val="70000"/>
              </a:srgbClr>
            </a:outerShdw>
          </a:effectLst>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Horizontal/Vertical Box allows child </a:t>
            </a:r>
            <a:r>
              <a:rPr lang="en-AU" sz="2800" dirty="0" smtClean="0"/>
              <a:t>Widgets </a:t>
            </a:r>
            <a:r>
              <a:rPr lang="en-AU" sz="2800" dirty="0"/>
              <a:t>to be laid out in a flow horizontally/vertically. The order of the flow will match the order </a:t>
            </a:r>
            <a:r>
              <a:rPr lang="en-AU" sz="2800" dirty="0" smtClean="0"/>
              <a:t>the </a:t>
            </a:r>
            <a:r>
              <a:rPr lang="en-AU" sz="2800" dirty="0"/>
              <a:t>child </a:t>
            </a:r>
            <a:r>
              <a:rPr lang="en-AU" sz="2800" dirty="0" smtClean="0"/>
              <a:t>Widgets </a:t>
            </a:r>
            <a:r>
              <a:rPr lang="en-AU" sz="2800" dirty="0"/>
              <a:t>are </a:t>
            </a:r>
            <a:r>
              <a:rPr lang="en-AU" sz="2800" dirty="0" smtClean="0"/>
              <a:t>listed in. </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18261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Scroll Box is a collection of </a:t>
            </a:r>
            <a:r>
              <a:rPr lang="en-AU" sz="2800" dirty="0" smtClean="0"/>
              <a:t>Widgets </a:t>
            </a:r>
            <a:r>
              <a:rPr lang="en-AU" sz="2800" dirty="0"/>
              <a:t>than can scroll horizontally or vertically if the space the child </a:t>
            </a:r>
            <a:r>
              <a:rPr lang="en-AU" sz="2800" dirty="0" smtClean="0"/>
              <a:t>Widgets </a:t>
            </a:r>
            <a:r>
              <a:rPr lang="en-AU" sz="2800" dirty="0"/>
              <a:t>require exceeds the bounds of the scroll box</a:t>
            </a:r>
            <a:r>
              <a:rPr lang="en-AU" sz="2800" dirty="0" smtClean="0"/>
              <a:t>.</a:t>
            </a:r>
            <a:endParaRPr sz="2800" dirty="0"/>
          </a:p>
        </p:txBody>
      </p:sp>
      <p:sp>
        <p:nvSpPr>
          <p:cNvPr id="413" name="Two Picture slide"/>
          <p:cNvSpPr txBox="1"/>
          <p:nvPr/>
        </p:nvSpPr>
        <p:spPr>
          <a:xfrm>
            <a:off x="3502732" y="9670064"/>
            <a:ext cx="6583534"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Horizontal/Vertical Box</a:t>
            </a:r>
          </a:p>
        </p:txBody>
      </p:sp>
      <p:sp>
        <p:nvSpPr>
          <p:cNvPr id="416" name="Two Picture slide"/>
          <p:cNvSpPr txBox="1"/>
          <p:nvPr/>
        </p:nvSpPr>
        <p:spPr>
          <a:xfrm>
            <a:off x="16095497" y="9670063"/>
            <a:ext cx="2987997"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Scroll Box</a:t>
            </a:r>
            <a:endParaRPr dirty="0"/>
          </a:p>
        </p:txBody>
      </p:sp>
      <p:sp>
        <p:nvSpPr>
          <p:cNvPr id="15" name="TextBox 14"/>
          <p:cNvSpPr txBox="1"/>
          <p:nvPr/>
        </p:nvSpPr>
        <p:spPr>
          <a:xfrm>
            <a:off x="3293301" y="7898148"/>
            <a:ext cx="7002379" cy="964367"/>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AU" sz="2800" dirty="0"/>
              <a:t>An example of the Horizontal </a:t>
            </a:r>
            <a:r>
              <a:rPr lang="en-AU" sz="2800" dirty="0" smtClean="0"/>
              <a:t>and</a:t>
            </a:r>
          </a:p>
          <a:p>
            <a:r>
              <a:rPr lang="en-AU" sz="2800" dirty="0" smtClean="0"/>
              <a:t>Vertical </a:t>
            </a:r>
            <a:r>
              <a:rPr lang="en-AU" sz="2800" dirty="0"/>
              <a:t>Box Widgets</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4" name="TextBox 13"/>
          <p:cNvSpPr txBox="1"/>
          <p:nvPr/>
        </p:nvSpPr>
        <p:spPr>
          <a:xfrm>
            <a:off x="14071191" y="8115156"/>
            <a:ext cx="7002379" cy="530352"/>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An example of the Scroll Box Widget</a:t>
            </a:r>
          </a:p>
        </p:txBody>
      </p:sp>
    </p:spTree>
    <p:extLst>
      <p:ext uri="{BB962C8B-B14F-4D97-AF65-F5344CB8AC3E}">
        <p14:creationId xmlns:p14="http://schemas.microsoft.com/office/powerpoint/2010/main" val="35734974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5" name="Picture 4">
            <a:extLst>
              <a:ext uri="{FF2B5EF4-FFF2-40B4-BE49-F238E27FC236}">
                <a16:creationId xmlns="" xmlns:a16="http://schemas.microsoft.com/office/drawing/2014/main" id="{CC949298-B050-4AE2-93B5-24FFF837E390}"/>
              </a:ext>
            </a:extLst>
          </p:cNvPr>
          <p:cNvPicPr>
            <a:picLocks noChangeAspect="1"/>
          </p:cNvPicPr>
          <p:nvPr/>
        </p:nvPicPr>
        <p:blipFill rotWithShape="1">
          <a:blip r:embed="rId3">
            <a:extLst>
              <a:ext uri="{28A0092B-C50C-407E-A947-70E740481C1C}">
                <a14:useLocalDpi xmlns:a14="http://schemas.microsoft.com/office/drawing/2010/main" val="0"/>
              </a:ext>
            </a:extLst>
          </a:blip>
          <a:srcRect b="4582"/>
          <a:stretch/>
        </p:blipFill>
        <p:spPr>
          <a:xfrm>
            <a:off x="2221504" y="1657896"/>
            <a:ext cx="9145972" cy="6448258"/>
          </a:xfrm>
          <a:prstGeom prst="rect">
            <a:avLst/>
          </a:prstGeom>
          <a:ln>
            <a:noFill/>
          </a:ln>
          <a:effectLst>
            <a:outerShdw blurRad="190500" algn="tl" rotWithShape="0">
              <a:srgbClr val="000000">
                <a:alpha val="70000"/>
              </a:srgbClr>
            </a:outerShdw>
          </a:effectLst>
        </p:spPr>
      </p:pic>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 Size Box contains only a single </a:t>
            </a:r>
            <a:r>
              <a:rPr lang="en-AU" sz="2800" dirty="0" smtClean="0"/>
              <a:t>Slot </a:t>
            </a:r>
            <a:r>
              <a:rPr lang="en-AU" sz="2800" dirty="0"/>
              <a:t>and forces the contained </a:t>
            </a:r>
            <a:r>
              <a:rPr lang="en-AU" sz="2800" dirty="0" smtClean="0"/>
              <a:t>Widget </a:t>
            </a:r>
            <a:r>
              <a:rPr lang="en-AU" sz="2800" dirty="0"/>
              <a:t>in that </a:t>
            </a:r>
            <a:r>
              <a:rPr lang="en-AU" sz="2800" dirty="0" smtClean="0"/>
              <a:t>Slot </a:t>
            </a:r>
            <a:r>
              <a:rPr lang="en-AU" sz="2800" dirty="0"/>
              <a:t>to have a specific size</a:t>
            </a:r>
            <a:r>
              <a:rPr lang="en-AU" sz="2800" dirty="0" smtClean="0"/>
              <a:t>.</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AU" sz="2800" dirty="0"/>
              <a:t>An Overlay allows child </a:t>
            </a:r>
            <a:r>
              <a:rPr lang="en-AU" sz="2800" dirty="0" smtClean="0"/>
              <a:t>Widgets </a:t>
            </a:r>
            <a:r>
              <a:rPr lang="en-AU" sz="2800" dirty="0"/>
              <a:t>to be stacked on top of each other and uses a simple flow layout for content on each layer</a:t>
            </a:r>
            <a:r>
              <a:rPr lang="en-AU" sz="2800" dirty="0" smtClean="0"/>
              <a:t>.</a:t>
            </a:r>
            <a:endParaRPr sz="2800" dirty="0"/>
          </a:p>
        </p:txBody>
      </p:sp>
      <p:sp>
        <p:nvSpPr>
          <p:cNvPr id="413" name="Two Picture slide"/>
          <p:cNvSpPr txBox="1"/>
          <p:nvPr/>
        </p:nvSpPr>
        <p:spPr>
          <a:xfrm>
            <a:off x="5478434" y="9670064"/>
            <a:ext cx="2632132"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Size Box</a:t>
            </a:r>
          </a:p>
        </p:txBody>
      </p:sp>
      <p:sp>
        <p:nvSpPr>
          <p:cNvPr id="416" name="Two Picture slide"/>
          <p:cNvSpPr txBox="1"/>
          <p:nvPr/>
        </p:nvSpPr>
        <p:spPr>
          <a:xfrm>
            <a:off x="16434533" y="9670063"/>
            <a:ext cx="2309928"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Overlay</a:t>
            </a:r>
            <a:endParaRPr dirty="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5" name="TextBox 14"/>
          <p:cNvSpPr txBox="1"/>
          <p:nvPr/>
        </p:nvSpPr>
        <p:spPr>
          <a:xfrm>
            <a:off x="3293301" y="811359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An example of the Size Box Widget</a:t>
            </a:r>
            <a:endParaRPr kumimoji="0" lang="en-US" sz="2800" b="0" i="0" u="none" strike="noStrike" cap="none" spc="0" normalizeH="0" baseline="0" dirty="0">
              <a:ln>
                <a:noFill/>
              </a:ln>
              <a:solidFill>
                <a:srgbClr val="000000"/>
              </a:solidFill>
              <a:effectLst/>
              <a:uFillTx/>
              <a:sym typeface="Helvetica Light"/>
            </a:endParaRPr>
          </a:p>
        </p:txBody>
      </p:sp>
      <p:pic>
        <p:nvPicPr>
          <p:cNvPr id="16" name="Picture 15">
            <a:extLst>
              <a:ext uri="{FF2B5EF4-FFF2-40B4-BE49-F238E27FC236}">
                <a16:creationId xmlns="" xmlns:a16="http://schemas.microsoft.com/office/drawing/2014/main" id="{FEC47E42-EB5C-493A-A59C-9B324322BD0D}"/>
              </a:ext>
            </a:extLst>
          </p:cNvPr>
          <p:cNvPicPr>
            <a:picLocks noChangeAspect="1"/>
          </p:cNvPicPr>
          <p:nvPr/>
        </p:nvPicPr>
        <p:blipFill rotWithShape="1">
          <a:blip r:embed="rId5">
            <a:extLst>
              <a:ext uri="{28A0092B-C50C-407E-A947-70E740481C1C}">
                <a14:useLocalDpi xmlns:a14="http://schemas.microsoft.com/office/drawing/2010/main" val="0"/>
              </a:ext>
            </a:extLst>
          </a:blip>
          <a:srcRect b="4809"/>
          <a:stretch/>
        </p:blipFill>
        <p:spPr>
          <a:xfrm>
            <a:off x="13005647" y="1657896"/>
            <a:ext cx="9167684" cy="6448258"/>
          </a:xfrm>
          <a:prstGeom prst="rect">
            <a:avLst/>
          </a:prstGeom>
          <a:ln>
            <a:noFill/>
          </a:ln>
          <a:effectLst>
            <a:outerShdw blurRad="190500" algn="tl" rotWithShape="0">
              <a:srgbClr val="000000">
                <a:alpha val="70000"/>
              </a:srgbClr>
            </a:outerShdw>
          </a:effectLst>
        </p:spPr>
      </p:pic>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An example of the Overlay Widget</a:t>
            </a:r>
          </a:p>
        </p:txBody>
      </p:sp>
    </p:spTree>
    <p:extLst>
      <p:ext uri="{BB962C8B-B14F-4D97-AF65-F5344CB8AC3E}">
        <p14:creationId xmlns:p14="http://schemas.microsoft.com/office/powerpoint/2010/main" val="361027168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2">
            <a:extLst/>
          </a:blip>
          <a:srcRect l="11526" r="11526"/>
          <a:stretch>
            <a:fillRect/>
          </a:stretch>
        </p:blipFill>
        <p:spPr>
          <a:xfrm>
            <a:off x="2008981" y="1383719"/>
            <a:ext cx="9571020" cy="6996613"/>
          </a:xfrm>
          <a:prstGeom prst="rect">
            <a:avLst/>
          </a:prstGeom>
          <a:ln w="12700">
            <a:miter lim="400000"/>
          </a:ln>
        </p:spPr>
      </p:pic>
      <p:pic>
        <p:nvPicPr>
          <p:cNvPr id="3" name="Picture 2">
            <a:extLst>
              <a:ext uri="{FF2B5EF4-FFF2-40B4-BE49-F238E27FC236}">
                <a16:creationId xmlns="" xmlns:a16="http://schemas.microsoft.com/office/drawing/2014/main" id="{5F497A13-F03B-4064-9FDC-F08724420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469" y="1638113"/>
            <a:ext cx="9288545" cy="6487824"/>
          </a:xfrm>
          <a:prstGeom prst="rect">
            <a:avLst/>
          </a:prstGeom>
          <a:ln>
            <a:noFill/>
          </a:ln>
          <a:effectLst>
            <a:outerShdw blurRad="190500" algn="tl" rotWithShape="0">
              <a:srgbClr val="000000">
                <a:alpha val="70000"/>
              </a:srgbClr>
            </a:outerShdw>
          </a:effectLst>
        </p:spPr>
      </p:pic>
      <p:pic>
        <p:nvPicPr>
          <p:cNvPr id="410" name="Image" descr="Image"/>
          <p:cNvPicPr>
            <a:picLocks noChangeAspect="1"/>
          </p:cNvPicPr>
          <p:nvPr/>
        </p:nvPicPr>
        <p:blipFill>
          <a:blip r:embed="rId2">
            <a:extLst/>
          </a:blip>
          <a:srcRect l="11526" r="11526"/>
          <a:stretch>
            <a:fillRect/>
          </a:stretch>
        </p:blipFill>
        <p:spPr>
          <a:xfrm>
            <a:off x="12803980" y="1383719"/>
            <a:ext cx="9571021" cy="6996613"/>
          </a:xfrm>
          <a:prstGeom prst="rect">
            <a:avLst/>
          </a:prstGeom>
          <a:ln w="12700">
            <a:miter lim="400000"/>
          </a:ln>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Designer is where </a:t>
            </a:r>
            <a:r>
              <a:rPr lang="en-US" sz="2800" dirty="0" smtClean="0"/>
              <a:t>Widgets </a:t>
            </a:r>
            <a:r>
              <a:rPr lang="en-US" sz="2800" dirty="0"/>
              <a:t>are composited and configured. It provides a “what you see is what you get” </a:t>
            </a:r>
            <a:r>
              <a:rPr lang="en-US" sz="2800" dirty="0" smtClean="0"/>
              <a:t>(WYSIWYG) editor.</a:t>
            </a:r>
            <a:endParaRPr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13952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Event Graph is a </a:t>
            </a:r>
            <a:r>
              <a:rPr lang="en-US" sz="2800" dirty="0" smtClean="0"/>
              <a:t>Blueprint </a:t>
            </a:r>
            <a:r>
              <a:rPr lang="en-US" sz="2800" dirty="0"/>
              <a:t>editor </a:t>
            </a:r>
            <a:r>
              <a:rPr lang="en-US" sz="2800" dirty="0" smtClean="0"/>
              <a:t>interface for </a:t>
            </a:r>
            <a:r>
              <a:rPr lang="en-US" sz="2800" dirty="0"/>
              <a:t>controlling the behavior of </a:t>
            </a:r>
            <a:r>
              <a:rPr lang="en-US" sz="2800" dirty="0" smtClean="0"/>
              <a:t>Widgets </a:t>
            </a:r>
            <a:r>
              <a:rPr lang="en-US" sz="2800" dirty="0"/>
              <a:t>and reacting to input events from players</a:t>
            </a:r>
            <a:r>
              <a:rPr lang="en-US" sz="2800" dirty="0" smtClean="0"/>
              <a:t>.</a:t>
            </a:r>
            <a:endParaRPr sz="2800" dirty="0"/>
          </a:p>
        </p:txBody>
      </p:sp>
      <p:sp>
        <p:nvSpPr>
          <p:cNvPr id="413" name="Two Picture slide"/>
          <p:cNvSpPr txBox="1"/>
          <p:nvPr/>
        </p:nvSpPr>
        <p:spPr>
          <a:xfrm>
            <a:off x="5461605" y="9670064"/>
            <a:ext cx="2665794"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Designer</a:t>
            </a:r>
          </a:p>
        </p:txBody>
      </p:sp>
      <p:sp>
        <p:nvSpPr>
          <p:cNvPr id="416" name="Two Picture slide"/>
          <p:cNvSpPr txBox="1"/>
          <p:nvPr/>
        </p:nvSpPr>
        <p:spPr>
          <a:xfrm>
            <a:off x="15740434" y="9670063"/>
            <a:ext cx="3698128"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dirty="0"/>
              <a:t>Event Graph</a:t>
            </a:r>
            <a:endParaRPr dirty="0"/>
          </a:p>
        </p:txBody>
      </p:sp>
      <p:sp>
        <p:nvSpPr>
          <p:cNvPr id="14" name="TextBox 13"/>
          <p:cNvSpPr txBox="1"/>
          <p:nvPr/>
        </p:nvSpPr>
        <p:spPr>
          <a:xfrm>
            <a:off x="14088300" y="8113591"/>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interface for the UMG Event Graph</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293301" y="811359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The </a:t>
            </a:r>
            <a:r>
              <a:rPr lang="en-US" sz="2800" dirty="0" smtClean="0"/>
              <a:t>interface </a:t>
            </a:r>
            <a:r>
              <a:rPr lang="en-US" sz="2800" dirty="0"/>
              <a:t>for the UMG Designer</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13" name="Picture 12">
            <a:extLst>
              <a:ext uri="{FF2B5EF4-FFF2-40B4-BE49-F238E27FC236}">
                <a16:creationId xmlns="" xmlns:a16="http://schemas.microsoft.com/office/drawing/2014/main" id="{35214FCF-157C-4211-90E3-036F22E82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5216" y="1638113"/>
            <a:ext cx="9288545" cy="64878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53787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48485"/>
            <a:ext cx="7765125" cy="1381297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9967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Focus </a:t>
            </a:r>
            <a:r>
              <a:rPr lang="en-US" sz="2800" dirty="0" smtClean="0"/>
              <a:t>indicates what </a:t>
            </a:r>
            <a:r>
              <a:rPr lang="en-US" sz="2800" dirty="0"/>
              <a:t>component of the game is allowed to capture the input from controllers, mice, and keyboards. For example, a mouse is often used in a game to control aim; however, it is also </a:t>
            </a:r>
            <a:r>
              <a:rPr lang="en-US" sz="2800" dirty="0" smtClean="0"/>
              <a:t>often </a:t>
            </a:r>
            <a:r>
              <a:rPr lang="en-US" sz="2800" dirty="0"/>
              <a:t>used to control the cursor in a menu. Doing both at the same time would be confusing and problematic for the player, so Focus allows a developer to explicitly set what should be using the input.</a:t>
            </a:r>
          </a:p>
          <a:p>
            <a:r>
              <a:rPr lang="en-US" sz="2800" dirty="0"/>
              <a:t/>
            </a:r>
            <a:br>
              <a:rPr lang="en-US" sz="2800" dirty="0"/>
            </a:br>
            <a:r>
              <a:rPr lang="en-US" sz="2800" dirty="0"/>
              <a:t>Once UMG is given input focus, it is still necessary to be even more specific as to which </a:t>
            </a:r>
            <a:r>
              <a:rPr lang="en-US" sz="2800" dirty="0" smtClean="0"/>
              <a:t>Widget </a:t>
            </a:r>
            <a:r>
              <a:rPr lang="en-US" sz="2800" dirty="0"/>
              <a:t>can accept the input events. For example, you can have multiple text entry boxes; which one should the letters being typed using the keyboard appear in? This sort of focus can be set by the user—that is, clicking on that </a:t>
            </a:r>
            <a:r>
              <a:rPr lang="en-US" sz="2800" dirty="0" smtClean="0"/>
              <a:t>Widget </a:t>
            </a:r>
            <a:r>
              <a:rPr lang="en-US" sz="2800" dirty="0"/>
              <a:t>using a cursor—and it can also be set programmatically.</a:t>
            </a:r>
          </a:p>
          <a:p>
            <a:r>
              <a:rPr lang="en-US" sz="2800" dirty="0"/>
              <a:t/>
            </a:r>
            <a:br>
              <a:rPr lang="en-US" sz="2800" dirty="0"/>
            </a:br>
            <a:r>
              <a:rPr lang="en-US" sz="2800" dirty="0"/>
              <a:t>Once a </a:t>
            </a:r>
            <a:r>
              <a:rPr lang="en-US" sz="2800" dirty="0" smtClean="0"/>
              <a:t>Widget </a:t>
            </a:r>
            <a:r>
              <a:rPr lang="en-US" sz="2800" dirty="0"/>
              <a:t>has focus, it can receive input events and define behavior tied to those events using blueprints in the Graph Editor within the UMG Editor</a:t>
            </a:r>
            <a:r>
              <a:rPr lang="en-US" sz="2800" dirty="0" smtClean="0"/>
              <a:t>.</a:t>
            </a:r>
            <a:r>
              <a:rPr lang="en-US" sz="2800" dirty="0"/>
              <a:t/>
            </a:r>
            <a:br>
              <a:rPr lang="en-US" sz="2800" dirty="0"/>
            </a:br>
            <a:endParaRPr sz="2800" dirty="0"/>
          </a:p>
        </p:txBody>
      </p:sp>
      <p:sp>
        <p:nvSpPr>
          <p:cNvPr id="686" name="Just like flower porcelain  You’re like a moon that  awaken to say hello So beautiful and bright that you make me content to play it  world"/>
          <p:cNvSpPr txBox="1"/>
          <p:nvPr/>
        </p:nvSpPr>
        <p:spPr>
          <a:xfrm>
            <a:off x="1903990" y="4183930"/>
            <a:ext cx="6572119" cy="19492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r">
              <a:defRPr b="1">
                <a:latin typeface="Helvetica"/>
                <a:ea typeface="Helvetica"/>
                <a:cs typeface="Helvetica"/>
                <a:sym typeface="Helvetica"/>
              </a:defRPr>
            </a:lvl1pPr>
          </a:lstStyle>
          <a:p>
            <a:r>
              <a:rPr lang="en-US" sz="4000" dirty="0"/>
              <a:t>Input between game and UI must be carefully directed and </a:t>
            </a:r>
            <a:r>
              <a:rPr lang="en-US" sz="4000" dirty="0" smtClean="0"/>
              <a:t>controlled.</a:t>
            </a:r>
            <a:endParaRPr sz="4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4609018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7" name="Picture 6">
            <a:extLst>
              <a:ext uri="{FF2B5EF4-FFF2-40B4-BE49-F238E27FC236}">
                <a16:creationId xmlns="" xmlns:a16="http://schemas.microsoft.com/office/drawing/2014/main" id="{0F050CAB-20C8-41B0-8C11-19DF1C026BA1}"/>
              </a:ext>
            </a:extLst>
          </p:cNvPr>
          <p:cNvPicPr>
            <a:picLocks noChangeAspect="1"/>
          </p:cNvPicPr>
          <p:nvPr/>
        </p:nvPicPr>
        <p:blipFill rotWithShape="1">
          <a:blip r:embed="rId3">
            <a:extLst>
              <a:ext uri="{28A0092B-C50C-407E-A947-70E740481C1C}">
                <a14:useLocalDpi xmlns:a14="http://schemas.microsoft.com/office/drawing/2010/main" val="0"/>
              </a:ext>
            </a:extLst>
          </a:blip>
          <a:srcRect r="677"/>
          <a:stretch/>
        </p:blipFill>
        <p:spPr>
          <a:xfrm>
            <a:off x="637831" y="648718"/>
            <a:ext cx="15662344" cy="12413628"/>
          </a:xfrm>
          <a:prstGeom prst="rect">
            <a:avLst/>
          </a:prstGeom>
        </p:spPr>
      </p:pic>
      <p:pic>
        <p:nvPicPr>
          <p:cNvPr id="5" name="Picture 4">
            <a:extLst>
              <a:ext uri="{FF2B5EF4-FFF2-40B4-BE49-F238E27FC236}">
                <a16:creationId xmlns="" xmlns:a16="http://schemas.microsoft.com/office/drawing/2014/main" id="{EF5353A2-CF1C-407F-8A81-6606FDD84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831" y="648718"/>
            <a:ext cx="15662344" cy="12413628"/>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8" y="2155757"/>
            <a:ext cx="7061171"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Binding of Properties</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645347"/>
            <a:ext cx="7008270" cy="31188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One of the most useful aspects inside UMG is the ability to bind properties of your Widgets to </a:t>
            </a:r>
            <a:r>
              <a:rPr lang="en-US" sz="2800" dirty="0" smtClean="0"/>
              <a:t>functions </a:t>
            </a:r>
            <a:r>
              <a:rPr lang="en-US" sz="2800" dirty="0"/>
              <a:t>or </a:t>
            </a:r>
            <a:r>
              <a:rPr lang="en-US" sz="2800" dirty="0" smtClean="0"/>
              <a:t>variables inside </a:t>
            </a:r>
            <a:r>
              <a:rPr lang="en-US" sz="2800" dirty="0"/>
              <a:t>the Blueprint. By binding </a:t>
            </a:r>
            <a:r>
              <a:rPr lang="en-US" sz="2800" dirty="0" smtClean="0"/>
              <a:t>a Widget’s property to </a:t>
            </a:r>
            <a:r>
              <a:rPr lang="en-US" sz="2800" dirty="0"/>
              <a:t>a </a:t>
            </a:r>
            <a:r>
              <a:rPr lang="en-US" sz="2800" dirty="0" smtClean="0"/>
              <a:t>function </a:t>
            </a:r>
            <a:r>
              <a:rPr lang="en-US" sz="2800" dirty="0"/>
              <a:t>or v</a:t>
            </a:r>
            <a:r>
              <a:rPr lang="en-US" sz="2800" dirty="0" smtClean="0"/>
              <a:t>ariable </a:t>
            </a:r>
            <a:r>
              <a:rPr lang="en-US" sz="2800" dirty="0"/>
              <a:t>in your Blueprint, anytime that </a:t>
            </a:r>
            <a:r>
              <a:rPr lang="en-US" sz="2800" dirty="0" smtClean="0"/>
              <a:t>function </a:t>
            </a:r>
            <a:r>
              <a:rPr lang="en-US" sz="2800" dirty="0"/>
              <a:t>is called or </a:t>
            </a:r>
            <a:r>
              <a:rPr lang="en-US" sz="2800" dirty="0" smtClean="0"/>
              <a:t>variable is </a:t>
            </a:r>
            <a:r>
              <a:rPr lang="en-US" sz="2800" dirty="0"/>
              <a:t>updated, it will be reflected in the Widget</a:t>
            </a:r>
            <a:r>
              <a:rPr lang="en-US" sz="2800" dirty="0" smtClean="0"/>
              <a:t>.</a:t>
            </a:r>
            <a:endParaRPr lang="en-US" sz="2800" dirty="0"/>
          </a:p>
        </p:txBody>
      </p:sp>
      <p:sp>
        <p:nvSpPr>
          <p:cNvPr id="15" name="Rectangle"/>
          <p:cNvSpPr/>
          <p:nvPr/>
        </p:nvSpPr>
        <p:spPr>
          <a:xfrm>
            <a:off x="17008150" y="318049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Property Binding in UMG</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23274644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rcRect l="14958" r="14958"/>
          <a:stretch>
            <a:fillRect/>
          </a:stretch>
        </p:blipFill>
        <p:spPr>
          <a:xfrm>
            <a:off x="366753" y="346273"/>
            <a:ext cx="16226260" cy="13023601"/>
          </a:xfrm>
          <a:prstGeom prst="rect">
            <a:avLst/>
          </a:prstGeom>
          <a:ln w="12700">
            <a:miter lim="400000"/>
          </a:ln>
        </p:spPr>
      </p:pic>
      <p:pic>
        <p:nvPicPr>
          <p:cNvPr id="5" name="Picture 4">
            <a:extLst>
              <a:ext uri="{FF2B5EF4-FFF2-40B4-BE49-F238E27FC236}">
                <a16:creationId xmlns="" xmlns:a16="http://schemas.microsoft.com/office/drawing/2014/main" id="{CE646D86-ADD7-486E-A064-8D4A668DD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31" y="648718"/>
            <a:ext cx="15662344" cy="12413626"/>
          </a:xfrm>
          <a:prstGeom prst="rect">
            <a:avLst/>
          </a:prstGeom>
          <a:ln>
            <a:noFill/>
          </a:ln>
          <a:effectLst>
            <a:outerShdw blurRad="190500" algn="tl" rotWithShape="0">
              <a:srgbClr val="000000">
                <a:alpha val="70000"/>
              </a:srgbClr>
            </a:outerShdw>
          </a:effectLst>
        </p:spPr>
      </p:pic>
      <p:sp>
        <p:nvSpPr>
          <p:cNvPr id="13" name="The Picture slide"/>
          <p:cNvSpPr txBox="1"/>
          <p:nvPr/>
        </p:nvSpPr>
        <p:spPr>
          <a:xfrm>
            <a:off x="16955247" y="1948723"/>
            <a:ext cx="7061171"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000" cap="all" dirty="0"/>
              <a:t>Animation</a:t>
            </a:r>
            <a:endParaRPr sz="4000"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438313"/>
            <a:ext cx="7008270" cy="742767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AU" sz="2800" dirty="0"/>
              <a:t>Located along the bottom of the Widget Blueprint Editor are two windows that allow you to implement and control animations for your UI Widgets.</a:t>
            </a:r>
            <a:endParaRPr lang="en-US" sz="2800" dirty="0"/>
          </a:p>
          <a:p>
            <a:r>
              <a:rPr lang="en-US" sz="2800" dirty="0"/>
              <a:t> </a:t>
            </a:r>
          </a:p>
          <a:p>
            <a:r>
              <a:rPr lang="en-AU" sz="2800" dirty="0"/>
              <a:t>The first, the Animations window, allows you to create essentially animation tracks, which are used to drive the animation of your Widgets.</a:t>
            </a:r>
            <a:endParaRPr lang="en-US" sz="2800" dirty="0"/>
          </a:p>
          <a:p>
            <a:r>
              <a:rPr lang="en-US" sz="2800" dirty="0"/>
              <a:t> </a:t>
            </a:r>
          </a:p>
          <a:p>
            <a:r>
              <a:rPr lang="en-AU" sz="2800" dirty="0"/>
              <a:t>The second, the Timeline window, is how an animation is applied to a Widget over time, which is done by placing </a:t>
            </a:r>
            <a:r>
              <a:rPr lang="en-AU" sz="2800" dirty="0" err="1"/>
              <a:t>Keyframes</a:t>
            </a:r>
            <a:r>
              <a:rPr lang="en-AU" sz="2800" dirty="0"/>
              <a:t> at specified times and then defining how the attached Widget should appear at that </a:t>
            </a:r>
            <a:r>
              <a:rPr lang="en-AU" sz="2800" dirty="0" err="1"/>
              <a:t>Keyframe</a:t>
            </a:r>
            <a:r>
              <a:rPr lang="en-AU" sz="2800" dirty="0"/>
              <a:t> (this could be size, shape, location, or even </a:t>
            </a:r>
            <a:r>
              <a:rPr lang="en-AU" sz="2800" dirty="0" err="1"/>
              <a:t>coloring</a:t>
            </a:r>
            <a:r>
              <a:rPr lang="en-AU" sz="2800" dirty="0"/>
              <a:t> options</a:t>
            </a:r>
            <a:r>
              <a:rPr lang="en-AU" sz="2800" dirty="0" smtClean="0"/>
              <a:t>).</a:t>
            </a:r>
            <a:endParaRPr lang="en-AU" sz="2800" dirty="0"/>
          </a:p>
        </p:txBody>
      </p:sp>
      <p:sp>
        <p:nvSpPr>
          <p:cNvPr id="15" name="Rectangle"/>
          <p:cNvSpPr/>
          <p:nvPr/>
        </p:nvSpPr>
        <p:spPr>
          <a:xfrm>
            <a:off x="17008150" y="301521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6" name="TextBox 15"/>
          <p:cNvSpPr txBox="1"/>
          <p:nvPr/>
        </p:nvSpPr>
        <p:spPr>
          <a:xfrm>
            <a:off x="4978693" y="13006882"/>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t>Timeline Animation in the UMG Designer</a:t>
            </a:r>
            <a:endParaRPr kumimoji="0" lang="en-US" sz="2800" b="0" i="0" u="none" strike="noStrike" cap="none" spc="0" normalizeH="0" baseline="0" dirty="0">
              <a:ln>
                <a:noFill/>
              </a:ln>
              <a:solidFill>
                <a:srgbClr val="000000"/>
              </a:solidFill>
              <a:effectLst/>
              <a:uFillTx/>
              <a:sym typeface="Helvetica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6746389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gda2c68b17e_1_128"/>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tr-TR" dirty="0" smtClean="0">
                <a:solidFill>
                  <a:srgbClr val="FF0000"/>
                </a:solidFill>
              </a:rPr>
              <a:t>PROGRESS MEETINGS</a:t>
            </a:r>
            <a:endParaRPr dirty="0">
              <a:solidFill>
                <a:srgbClr val="FF0000"/>
              </a:solidFill>
            </a:endParaRPr>
          </a:p>
        </p:txBody>
      </p:sp>
      <p:sp>
        <p:nvSpPr>
          <p:cNvPr id="72" name="Google Shape;72;gda2c68b17e_1_128"/>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Autofit/>
          </a:bodyPr>
          <a:lstStyle/>
          <a:p>
            <a:pPr marL="685800" lvl="0" indent="-541655" algn="l" rtl="0">
              <a:lnSpc>
                <a:spcPct val="70000"/>
              </a:lnSpc>
              <a:spcBef>
                <a:spcPts val="2000"/>
              </a:spcBef>
              <a:spcAft>
                <a:spcPts val="0"/>
              </a:spcAft>
              <a:buSzPts val="4330"/>
              <a:buChar char="•"/>
            </a:pPr>
            <a:r>
              <a:rPr lang="tr-TR" sz="4330" dirty="0" err="1" smtClean="0"/>
              <a:t>Bring</a:t>
            </a:r>
            <a:r>
              <a:rPr lang="tr-TR" sz="4330" dirty="0" smtClean="0"/>
              <a:t> </a:t>
            </a:r>
            <a:r>
              <a:rPr lang="tr-TR" sz="4330" dirty="0" err="1" smtClean="0"/>
              <a:t>your</a:t>
            </a:r>
            <a:r>
              <a:rPr lang="tr-TR" sz="4330" dirty="0" smtClean="0"/>
              <a:t> laptop at </a:t>
            </a:r>
            <a:r>
              <a:rPr lang="tr-TR" sz="4330" dirty="0" err="1" smtClean="0"/>
              <a:t>the</a:t>
            </a:r>
            <a:r>
              <a:rPr lang="tr-TR" sz="4330" dirty="0" smtClean="0"/>
              <a:t> </a:t>
            </a:r>
            <a:r>
              <a:rPr lang="tr-TR" sz="4330" dirty="0" err="1" smtClean="0"/>
              <a:t>current</a:t>
            </a:r>
            <a:r>
              <a:rPr lang="tr-TR" sz="4330" dirty="0" smtClean="0"/>
              <a:t> </a:t>
            </a:r>
            <a:r>
              <a:rPr lang="tr-TR" sz="4330" dirty="0" err="1" smtClean="0"/>
              <a:t>state</a:t>
            </a:r>
            <a:r>
              <a:rPr lang="tr-TR" sz="4330" dirty="0" smtClean="0"/>
              <a:t>. (</a:t>
            </a:r>
            <a:r>
              <a:rPr lang="tr-TR" sz="4330" dirty="0" err="1" smtClean="0"/>
              <a:t>If</a:t>
            </a:r>
            <a:r>
              <a:rPr lang="tr-TR" sz="4330" dirty="0" smtClean="0"/>
              <a:t> </a:t>
            </a:r>
            <a:r>
              <a:rPr lang="tr-TR" sz="4330" dirty="0" err="1" smtClean="0"/>
              <a:t>you</a:t>
            </a:r>
            <a:r>
              <a:rPr lang="tr-TR" sz="4330" dirty="0" smtClean="0"/>
              <a:t> </a:t>
            </a:r>
            <a:r>
              <a:rPr lang="tr-TR" sz="4330" dirty="0" err="1" smtClean="0"/>
              <a:t>don’t</a:t>
            </a:r>
            <a:r>
              <a:rPr lang="tr-TR" sz="4330" dirty="0" smtClean="0"/>
              <a:t> </a:t>
            </a:r>
            <a:r>
              <a:rPr lang="tr-TR" sz="4330" dirty="0" err="1" smtClean="0"/>
              <a:t>have</a:t>
            </a:r>
            <a:r>
              <a:rPr lang="tr-TR" sz="4330" dirty="0" smtClean="0"/>
              <a:t> a laptop just </a:t>
            </a:r>
            <a:r>
              <a:rPr lang="tr-TR" sz="4330" dirty="0" err="1" smtClean="0"/>
              <a:t>upload</a:t>
            </a:r>
            <a:r>
              <a:rPr lang="tr-TR" sz="4330" dirty="0" smtClean="0"/>
              <a:t> </a:t>
            </a:r>
            <a:r>
              <a:rPr lang="tr-TR" sz="4330" dirty="0" err="1" smtClean="0"/>
              <a:t>the</a:t>
            </a:r>
            <a:r>
              <a:rPr lang="tr-TR" sz="4330" dirty="0" smtClean="0"/>
              <a:t> </a:t>
            </a:r>
            <a:r>
              <a:rPr lang="tr-TR" sz="4330" dirty="0" err="1" smtClean="0"/>
              <a:t>project</a:t>
            </a:r>
            <a:r>
              <a:rPr lang="tr-TR" sz="4330" dirty="0" smtClean="0"/>
              <a:t> </a:t>
            </a:r>
            <a:r>
              <a:rPr lang="tr-TR" sz="4330" dirty="0" err="1" smtClean="0"/>
              <a:t>files</a:t>
            </a:r>
            <a:r>
              <a:rPr lang="tr-TR" sz="4330" dirty="0" smtClean="0"/>
              <a:t> </a:t>
            </a:r>
            <a:r>
              <a:rPr lang="tr-TR" sz="4330" dirty="0" err="1" smtClean="0"/>
              <a:t>to</a:t>
            </a:r>
            <a:r>
              <a:rPr lang="tr-TR" sz="4330" dirty="0" smtClean="0"/>
              <a:t> </a:t>
            </a:r>
            <a:r>
              <a:rPr lang="tr-TR" sz="4330" dirty="0" err="1" smtClean="0"/>
              <a:t>the</a:t>
            </a:r>
            <a:r>
              <a:rPr lang="tr-TR" sz="4330" dirty="0" smtClean="0"/>
              <a:t> </a:t>
            </a:r>
            <a:r>
              <a:rPr lang="tr-TR" sz="4330" dirty="0" err="1" smtClean="0"/>
              <a:t>lab</a:t>
            </a:r>
            <a:r>
              <a:rPr lang="tr-TR" sz="4330" dirty="0" smtClean="0"/>
              <a:t> </a:t>
            </a:r>
            <a:r>
              <a:rPr lang="tr-TR" sz="4330" dirty="0" err="1" smtClean="0"/>
              <a:t>computer</a:t>
            </a:r>
            <a:r>
              <a:rPr lang="tr-TR" sz="4330" dirty="0" smtClean="0"/>
              <a:t> </a:t>
            </a:r>
            <a:r>
              <a:rPr lang="tr-TR" sz="4330" dirty="0" err="1" smtClean="0"/>
              <a:t>and</a:t>
            </a:r>
            <a:r>
              <a:rPr lang="tr-TR" sz="4330" dirty="0" smtClean="0"/>
              <a:t> </a:t>
            </a:r>
            <a:r>
              <a:rPr lang="tr-TR" sz="4330" dirty="0" err="1" smtClean="0"/>
              <a:t>make</a:t>
            </a:r>
            <a:r>
              <a:rPr lang="tr-TR" sz="4330" dirty="0" smtClean="0"/>
              <a:t> sure </a:t>
            </a:r>
            <a:r>
              <a:rPr lang="tr-TR" sz="4330" dirty="0" err="1" smtClean="0"/>
              <a:t>it’s</a:t>
            </a:r>
            <a:r>
              <a:rPr lang="tr-TR" sz="4330" dirty="0" smtClean="0"/>
              <a:t> </a:t>
            </a:r>
            <a:r>
              <a:rPr lang="tr-TR" sz="4330" dirty="0" err="1" smtClean="0"/>
              <a:t>running</a:t>
            </a:r>
            <a:r>
              <a:rPr lang="tr-TR" sz="4330" dirty="0" smtClean="0"/>
              <a:t> </a:t>
            </a:r>
            <a:r>
              <a:rPr lang="tr-TR" sz="4330" dirty="0" err="1" smtClean="0"/>
              <a:t>without</a:t>
            </a:r>
            <a:r>
              <a:rPr lang="tr-TR" sz="4330" dirty="0" smtClean="0"/>
              <a:t> a problem </a:t>
            </a:r>
            <a:r>
              <a:rPr lang="tr-TR" sz="4330" dirty="0" err="1" smtClean="0"/>
              <a:t>before</a:t>
            </a:r>
            <a:r>
              <a:rPr lang="tr-TR" sz="4330" dirty="0" smtClean="0"/>
              <a:t> </a:t>
            </a:r>
            <a:r>
              <a:rPr lang="tr-TR" sz="4330" dirty="0" err="1" smtClean="0"/>
              <a:t>the</a:t>
            </a:r>
            <a:r>
              <a:rPr lang="tr-TR" sz="4330" dirty="0" smtClean="0"/>
              <a:t> </a:t>
            </a:r>
            <a:r>
              <a:rPr lang="tr-TR" sz="4330" dirty="0" err="1" smtClean="0"/>
              <a:t>meeting</a:t>
            </a:r>
            <a:r>
              <a:rPr lang="tr-TR" sz="4330" dirty="0" smtClean="0"/>
              <a:t> </a:t>
            </a:r>
            <a:r>
              <a:rPr lang="tr-TR" sz="4330" dirty="0" err="1" smtClean="0"/>
              <a:t>starts</a:t>
            </a:r>
            <a:r>
              <a:rPr lang="tr-TR" sz="4330" dirty="0" smtClean="0"/>
              <a:t>.)</a:t>
            </a:r>
          </a:p>
          <a:p>
            <a:pPr marL="685800" lvl="0" indent="-541655" algn="l" rtl="0">
              <a:lnSpc>
                <a:spcPct val="70000"/>
              </a:lnSpc>
              <a:spcBef>
                <a:spcPts val="2000"/>
              </a:spcBef>
              <a:spcAft>
                <a:spcPts val="0"/>
              </a:spcAft>
              <a:buSzPts val="4330"/>
              <a:buChar char="•"/>
            </a:pPr>
            <a:r>
              <a:rPr lang="tr-TR" sz="4330" dirty="0" err="1" smtClean="0"/>
              <a:t>Make</a:t>
            </a:r>
            <a:r>
              <a:rPr lang="tr-TR" sz="4330" dirty="0" smtClean="0"/>
              <a:t> sure </a:t>
            </a:r>
            <a:r>
              <a:rPr lang="tr-TR" sz="4330" dirty="0" err="1" smtClean="0"/>
              <a:t>everything</a:t>
            </a:r>
            <a:r>
              <a:rPr lang="tr-TR" sz="4330" dirty="0" smtClean="0"/>
              <a:t> on </a:t>
            </a:r>
            <a:r>
              <a:rPr lang="tr-TR" sz="4330" dirty="0" err="1" smtClean="0"/>
              <a:t>Hack’n</a:t>
            </a:r>
            <a:r>
              <a:rPr lang="tr-TR" sz="4330" dirty="0" smtClean="0"/>
              <a:t> Plan is </a:t>
            </a:r>
            <a:r>
              <a:rPr lang="tr-TR" sz="4330" dirty="0" err="1" smtClean="0"/>
              <a:t>up</a:t>
            </a:r>
            <a:r>
              <a:rPr lang="tr-TR" sz="4330" dirty="0" smtClean="0"/>
              <a:t> </a:t>
            </a:r>
            <a:r>
              <a:rPr lang="tr-TR" sz="4330" dirty="0" err="1" smtClean="0"/>
              <a:t>to</a:t>
            </a:r>
            <a:r>
              <a:rPr lang="tr-TR" sz="4330" dirty="0" smtClean="0"/>
              <a:t> </a:t>
            </a:r>
            <a:r>
              <a:rPr lang="tr-TR" sz="4330" dirty="0" err="1" smtClean="0"/>
              <a:t>date</a:t>
            </a:r>
            <a:r>
              <a:rPr lang="tr-TR" sz="4330" dirty="0" smtClean="0"/>
              <a:t> </a:t>
            </a:r>
            <a:r>
              <a:rPr lang="tr-TR" sz="4330" dirty="0" err="1" smtClean="0"/>
              <a:t>and</a:t>
            </a:r>
            <a:r>
              <a:rPr lang="tr-TR" sz="4330" dirty="0" smtClean="0"/>
              <a:t> </a:t>
            </a:r>
            <a:r>
              <a:rPr lang="tr-TR" sz="4330" dirty="0" err="1" smtClean="0"/>
              <a:t>reflects</a:t>
            </a:r>
            <a:r>
              <a:rPr lang="tr-TR" sz="4330" dirty="0" smtClean="0"/>
              <a:t> </a:t>
            </a:r>
            <a:r>
              <a:rPr lang="tr-TR" sz="4330" dirty="0" err="1" smtClean="0"/>
              <a:t>the</a:t>
            </a:r>
            <a:r>
              <a:rPr lang="tr-TR" sz="4330" dirty="0" smtClean="0"/>
              <a:t> </a:t>
            </a:r>
            <a:r>
              <a:rPr lang="tr-TR" sz="4330" dirty="0" err="1" smtClean="0"/>
              <a:t>current</a:t>
            </a:r>
            <a:r>
              <a:rPr lang="tr-TR" sz="4330" dirty="0" smtClean="0"/>
              <a:t> </a:t>
            </a:r>
            <a:r>
              <a:rPr lang="tr-TR" sz="4330" dirty="0" err="1" smtClean="0"/>
              <a:t>state</a:t>
            </a:r>
            <a:r>
              <a:rPr lang="tr-TR" sz="4330" dirty="0" smtClean="0"/>
              <a:t> of </a:t>
            </a:r>
            <a:r>
              <a:rPr lang="tr-TR" sz="4330" dirty="0" err="1" smtClean="0"/>
              <a:t>the</a:t>
            </a:r>
            <a:r>
              <a:rPr lang="tr-TR" sz="4330" dirty="0" smtClean="0"/>
              <a:t> </a:t>
            </a:r>
            <a:r>
              <a:rPr lang="tr-TR" sz="4330" dirty="0" err="1" smtClean="0"/>
              <a:t>game</a:t>
            </a:r>
            <a:r>
              <a:rPr lang="tr-TR" sz="4330" dirty="0" smtClean="0"/>
              <a:t>.</a:t>
            </a:r>
          </a:p>
          <a:p>
            <a:pPr marL="685800" lvl="0" indent="-541655" algn="l" rtl="0">
              <a:lnSpc>
                <a:spcPct val="70000"/>
              </a:lnSpc>
              <a:spcBef>
                <a:spcPts val="2000"/>
              </a:spcBef>
              <a:spcAft>
                <a:spcPts val="0"/>
              </a:spcAft>
              <a:buSzPts val="4330"/>
              <a:buChar char="•"/>
            </a:pPr>
            <a:r>
              <a:rPr lang="tr-TR" sz="4330" dirty="0" err="1" smtClean="0"/>
              <a:t>Then</a:t>
            </a:r>
            <a:r>
              <a:rPr lang="tr-TR" sz="4330" dirty="0" smtClean="0"/>
              <a:t> </a:t>
            </a:r>
            <a:r>
              <a:rPr lang="tr-TR" sz="4330" dirty="0" err="1" smtClean="0"/>
              <a:t>you</a:t>
            </a:r>
            <a:r>
              <a:rPr lang="tr-TR" sz="4330" dirty="0" smtClean="0"/>
              <a:t> </a:t>
            </a:r>
            <a:r>
              <a:rPr lang="tr-TR" sz="4330" dirty="0" err="1" smtClean="0"/>
              <a:t>will</a:t>
            </a:r>
            <a:r>
              <a:rPr lang="tr-TR" sz="4330" dirty="0" smtClean="0"/>
              <a:t> </a:t>
            </a:r>
            <a:r>
              <a:rPr lang="tr-TR" sz="4330" dirty="0" err="1" smtClean="0"/>
              <a:t>demonstrate</a:t>
            </a:r>
            <a:r>
              <a:rPr lang="tr-TR" sz="4330" dirty="0"/>
              <a:t> </a:t>
            </a:r>
            <a:r>
              <a:rPr lang="tr-TR" sz="4330" dirty="0" err="1" smtClean="0"/>
              <a:t>your</a:t>
            </a:r>
            <a:r>
              <a:rPr lang="tr-TR" sz="4330" dirty="0" smtClean="0"/>
              <a:t> </a:t>
            </a:r>
            <a:r>
              <a:rPr lang="tr-TR" sz="4330" dirty="0" err="1" smtClean="0"/>
              <a:t>progress</a:t>
            </a:r>
            <a:r>
              <a:rPr lang="tr-TR" sz="4330" dirty="0" smtClean="0"/>
              <a:t> on </a:t>
            </a:r>
            <a:r>
              <a:rPr lang="tr-TR" sz="4330" dirty="0" err="1" smtClean="0"/>
              <a:t>your</a:t>
            </a:r>
            <a:r>
              <a:rPr lang="tr-TR" sz="4330" dirty="0" smtClean="0"/>
              <a:t> laptop </a:t>
            </a:r>
            <a:r>
              <a:rPr lang="tr-TR" sz="4330" dirty="0" err="1" smtClean="0"/>
              <a:t>face-to-face</a:t>
            </a:r>
            <a:r>
              <a:rPr lang="tr-TR" sz="4330" dirty="0" smtClean="0"/>
              <a:t>. </a:t>
            </a:r>
            <a:r>
              <a:rPr lang="tr-TR" sz="4330" dirty="0" err="1" smtClean="0"/>
              <a:t>I’ll</a:t>
            </a:r>
            <a:r>
              <a:rPr lang="tr-TR" sz="4330" dirty="0" smtClean="0"/>
              <a:t> </a:t>
            </a:r>
            <a:r>
              <a:rPr lang="tr-TR" sz="4330" dirty="0" err="1" smtClean="0"/>
              <a:t>compare</a:t>
            </a:r>
            <a:r>
              <a:rPr lang="tr-TR" sz="4330" dirty="0" smtClean="0"/>
              <a:t> it </a:t>
            </a:r>
            <a:r>
              <a:rPr lang="tr-TR" sz="4330" dirty="0" err="1" smtClean="0"/>
              <a:t>with</a:t>
            </a:r>
            <a:r>
              <a:rPr lang="tr-TR" sz="4330" dirty="0" smtClean="0"/>
              <a:t> </a:t>
            </a:r>
            <a:r>
              <a:rPr lang="tr-TR" sz="4330" dirty="0" err="1" smtClean="0"/>
              <a:t>Hack’n</a:t>
            </a:r>
            <a:r>
              <a:rPr lang="tr-TR" sz="4330" dirty="0" smtClean="0"/>
              <a:t> Plan.</a:t>
            </a:r>
          </a:p>
          <a:p>
            <a:pPr marL="685800" indent="-541655">
              <a:lnSpc>
                <a:spcPct val="70000"/>
              </a:lnSpc>
              <a:buSzPts val="4330"/>
              <a:buFont typeface="Arial"/>
              <a:buChar char="•"/>
            </a:pPr>
            <a:r>
              <a:rPr lang="tr-TR" sz="4330" dirty="0" err="1"/>
              <a:t>I’ll</a:t>
            </a:r>
            <a:r>
              <a:rPr lang="tr-TR" sz="4330" dirty="0"/>
              <a:t> </a:t>
            </a:r>
            <a:r>
              <a:rPr lang="tr-TR" sz="4330" dirty="0" err="1"/>
              <a:t>check</a:t>
            </a:r>
            <a:r>
              <a:rPr lang="tr-TR" sz="4330" dirty="0"/>
              <a:t> </a:t>
            </a:r>
            <a:r>
              <a:rPr lang="tr-TR" sz="4330" dirty="0" err="1"/>
              <a:t>your</a:t>
            </a:r>
            <a:r>
              <a:rPr lang="tr-TR" sz="4330" dirty="0"/>
              <a:t> </a:t>
            </a:r>
            <a:r>
              <a:rPr lang="tr-TR" sz="4330" dirty="0" err="1"/>
              <a:t>Hack’n</a:t>
            </a:r>
            <a:r>
              <a:rPr lang="tr-TR" sz="4330" dirty="0"/>
              <a:t> Plan </a:t>
            </a:r>
            <a:r>
              <a:rPr lang="tr-TR" sz="4330" dirty="0" err="1"/>
              <a:t>and</a:t>
            </a:r>
            <a:r>
              <a:rPr lang="tr-TR" sz="4330" dirty="0"/>
              <a:t> </a:t>
            </a:r>
            <a:r>
              <a:rPr lang="tr-TR" sz="4330" b="1" dirty="0" err="1"/>
              <a:t>Check</a:t>
            </a:r>
            <a:r>
              <a:rPr lang="tr-TR" sz="4330" b="1" dirty="0"/>
              <a:t> </a:t>
            </a:r>
            <a:r>
              <a:rPr lang="tr-TR" sz="4330" b="1" dirty="0" err="1"/>
              <a:t>Review</a:t>
            </a:r>
            <a:r>
              <a:rPr lang="tr-TR" sz="4330" b="1" dirty="0"/>
              <a:t> </a:t>
            </a:r>
            <a:r>
              <a:rPr lang="tr-TR" sz="4330" b="1" dirty="0" err="1"/>
              <a:t>Sub-Tasks</a:t>
            </a:r>
            <a:r>
              <a:rPr lang="tr-TR" sz="4330" b="1" dirty="0" smtClean="0"/>
              <a:t>!!!</a:t>
            </a:r>
            <a:endParaRPr lang="tr-TR" sz="4330" dirty="0" smtClean="0"/>
          </a:p>
          <a:p>
            <a:pPr marL="685800" lvl="0" indent="-541655" algn="l" rtl="0">
              <a:lnSpc>
                <a:spcPct val="70000"/>
              </a:lnSpc>
              <a:spcBef>
                <a:spcPts val="2000"/>
              </a:spcBef>
              <a:spcAft>
                <a:spcPts val="0"/>
              </a:spcAft>
              <a:buSzPts val="4330"/>
              <a:buChar char="•"/>
            </a:pPr>
            <a:r>
              <a:rPr lang="tr-TR" sz="4330" dirty="0" err="1" smtClean="0"/>
              <a:t>You</a:t>
            </a:r>
            <a:r>
              <a:rPr lang="tr-TR" sz="4330" dirty="0" smtClean="0"/>
              <a:t> </a:t>
            </a:r>
            <a:r>
              <a:rPr lang="tr-TR" sz="4330" dirty="0" err="1" smtClean="0"/>
              <a:t>will</a:t>
            </a:r>
            <a:r>
              <a:rPr lang="tr-TR" sz="4330" dirty="0" smtClean="0"/>
              <a:t> </a:t>
            </a:r>
            <a:r>
              <a:rPr lang="tr-TR" sz="4330" dirty="0" err="1" smtClean="0"/>
              <a:t>get</a:t>
            </a:r>
            <a:r>
              <a:rPr lang="tr-TR" sz="4330" dirty="0" smtClean="0"/>
              <a:t> </a:t>
            </a:r>
            <a:r>
              <a:rPr lang="tr-TR" sz="4330" dirty="0" err="1" smtClean="0"/>
              <a:t>graded</a:t>
            </a:r>
            <a:r>
              <a:rPr lang="tr-TR" sz="4330" dirty="0" smtClean="0"/>
              <a:t> </a:t>
            </a:r>
            <a:r>
              <a:rPr lang="tr-TR" sz="4330" dirty="0" err="1" smtClean="0"/>
              <a:t>based</a:t>
            </a:r>
            <a:r>
              <a:rPr lang="tr-TR" sz="4330" dirty="0" smtClean="0"/>
              <a:t> on </a:t>
            </a:r>
            <a:r>
              <a:rPr lang="tr-TR" sz="4330" dirty="0" err="1" smtClean="0"/>
              <a:t>your</a:t>
            </a:r>
            <a:r>
              <a:rPr lang="tr-TR" sz="4330" dirty="0" smtClean="0"/>
              <a:t> </a:t>
            </a:r>
            <a:r>
              <a:rPr lang="tr-TR" sz="4330" dirty="0" err="1" smtClean="0"/>
              <a:t>development</a:t>
            </a:r>
            <a:r>
              <a:rPr lang="tr-TR" sz="4330" dirty="0" smtClean="0"/>
              <a:t> </a:t>
            </a:r>
            <a:r>
              <a:rPr lang="tr-TR" sz="4330" dirty="0" err="1" smtClean="0"/>
              <a:t>progress</a:t>
            </a:r>
            <a:r>
              <a:rPr lang="tr-TR" sz="4330" dirty="0" smtClean="0"/>
              <a:t>.</a:t>
            </a:r>
          </a:p>
          <a:p>
            <a:pPr marL="685800" lvl="0" indent="-541655" algn="l" rtl="0">
              <a:lnSpc>
                <a:spcPct val="70000"/>
              </a:lnSpc>
              <a:spcBef>
                <a:spcPts val="2000"/>
              </a:spcBef>
              <a:spcAft>
                <a:spcPts val="0"/>
              </a:spcAft>
              <a:buSzPts val="4330"/>
              <a:buChar char="•"/>
            </a:pPr>
            <a:r>
              <a:rPr lang="tr-TR" sz="4330" dirty="0" smtClean="0"/>
              <a:t>Of </a:t>
            </a:r>
            <a:r>
              <a:rPr lang="tr-TR" sz="4330" dirty="0" err="1" smtClean="0"/>
              <a:t>course</a:t>
            </a:r>
            <a:r>
              <a:rPr lang="tr-TR" sz="4330" dirty="0" smtClean="0"/>
              <a:t>, </a:t>
            </a:r>
            <a:r>
              <a:rPr lang="tr-TR" sz="4330" dirty="0" err="1" smtClean="0"/>
              <a:t>we’ll</a:t>
            </a:r>
            <a:r>
              <a:rPr lang="tr-TR" sz="4330" dirty="0" smtClean="0"/>
              <a:t> talk, </a:t>
            </a:r>
            <a:r>
              <a:rPr lang="tr-TR" sz="4330" dirty="0" err="1" smtClean="0"/>
              <a:t>add</a:t>
            </a:r>
            <a:r>
              <a:rPr lang="tr-TR" sz="4330" dirty="0" smtClean="0"/>
              <a:t> </a:t>
            </a:r>
            <a:r>
              <a:rPr lang="tr-TR" sz="4330" dirty="0" err="1" smtClean="0"/>
              <a:t>new</a:t>
            </a:r>
            <a:r>
              <a:rPr lang="tr-TR" sz="4330" dirty="0" smtClean="0"/>
              <a:t> </a:t>
            </a:r>
            <a:r>
              <a:rPr lang="tr-TR" sz="4330" dirty="0" err="1" smtClean="0"/>
              <a:t>features</a:t>
            </a:r>
            <a:r>
              <a:rPr lang="tr-TR" sz="4330" dirty="0"/>
              <a:t> </a:t>
            </a:r>
            <a:r>
              <a:rPr lang="tr-TR" sz="4330" dirty="0" err="1" smtClean="0"/>
              <a:t>and</a:t>
            </a:r>
            <a:r>
              <a:rPr lang="tr-TR" sz="4330" dirty="0" smtClean="0"/>
              <a:t> </a:t>
            </a:r>
            <a:r>
              <a:rPr lang="tr-TR" sz="4330" dirty="0" err="1" smtClean="0"/>
              <a:t>tasks</a:t>
            </a:r>
            <a:r>
              <a:rPr lang="tr-TR" sz="4330" dirty="0" smtClean="0"/>
              <a:t> </a:t>
            </a:r>
            <a:r>
              <a:rPr lang="tr-TR" sz="4330" dirty="0" err="1" smtClean="0"/>
              <a:t>to</a:t>
            </a:r>
            <a:r>
              <a:rPr lang="tr-TR" sz="4330" dirty="0" smtClean="0"/>
              <a:t> </a:t>
            </a:r>
            <a:r>
              <a:rPr lang="tr-TR" sz="4330" dirty="0" err="1" smtClean="0"/>
              <a:t>your</a:t>
            </a:r>
            <a:r>
              <a:rPr lang="tr-TR" sz="4330" dirty="0" smtClean="0"/>
              <a:t> </a:t>
            </a:r>
            <a:r>
              <a:rPr lang="tr-TR" sz="4330" dirty="0" err="1" smtClean="0"/>
              <a:t>current</a:t>
            </a:r>
            <a:r>
              <a:rPr lang="tr-TR" sz="4330" dirty="0" smtClean="0"/>
              <a:t> </a:t>
            </a:r>
            <a:r>
              <a:rPr lang="tr-TR" sz="4330" dirty="0" err="1" smtClean="0"/>
              <a:t>game</a:t>
            </a:r>
            <a:r>
              <a:rPr lang="tr-TR" sz="4330" dirty="0" smtClean="0"/>
              <a:t>. Development is a </a:t>
            </a:r>
            <a:r>
              <a:rPr lang="tr-TR" sz="4330" dirty="0" err="1" smtClean="0"/>
              <a:t>fully-dynamic</a:t>
            </a:r>
            <a:r>
              <a:rPr lang="tr-TR" sz="4330" dirty="0" smtClean="0"/>
              <a:t> </a:t>
            </a:r>
            <a:r>
              <a:rPr lang="tr-TR" sz="4330" dirty="0" err="1" smtClean="0"/>
              <a:t>process</a:t>
            </a:r>
            <a:r>
              <a:rPr lang="tr-TR" sz="4330" dirty="0" smtClean="0"/>
              <a:t>!</a:t>
            </a:r>
          </a:p>
          <a:p>
            <a:pPr marL="685800" lvl="0" indent="-541655" algn="l" rtl="0">
              <a:lnSpc>
                <a:spcPct val="70000"/>
              </a:lnSpc>
              <a:spcBef>
                <a:spcPts val="2000"/>
              </a:spcBef>
              <a:spcAft>
                <a:spcPts val="0"/>
              </a:spcAft>
              <a:buSzPts val="4330"/>
              <a:buChar char="•"/>
            </a:pPr>
            <a:r>
              <a:rPr lang="tr-TR" sz="4330" dirty="0" err="1" smtClean="0"/>
              <a:t>Good</a:t>
            </a:r>
            <a:r>
              <a:rPr lang="tr-TR" sz="4330" dirty="0" smtClean="0"/>
              <a:t> </a:t>
            </a:r>
            <a:r>
              <a:rPr lang="tr-TR" sz="4330" dirty="0" err="1" smtClean="0"/>
              <a:t>luck</a:t>
            </a:r>
            <a:r>
              <a:rPr lang="tr-TR" sz="4330" dirty="0" smtClean="0"/>
              <a:t>!</a:t>
            </a:r>
            <a:endParaRPr sz="4330" dirty="0"/>
          </a:p>
          <a:p>
            <a:pPr marL="0" lvl="0" indent="0" algn="l" rtl="0">
              <a:lnSpc>
                <a:spcPct val="70000"/>
              </a:lnSpc>
              <a:spcBef>
                <a:spcPts val="2000"/>
              </a:spcBef>
              <a:spcAft>
                <a:spcPts val="0"/>
              </a:spcAft>
              <a:buClr>
                <a:schemeClr val="dk1"/>
              </a:buClr>
              <a:buSzPts val="3080"/>
              <a:buNone/>
            </a:pPr>
            <a:endParaRPr sz="3780" dirty="0"/>
          </a:p>
          <a:p>
            <a:pPr marL="0" lvl="0" indent="0" algn="l" rtl="0">
              <a:lnSpc>
                <a:spcPct val="70000"/>
              </a:lnSpc>
              <a:spcBef>
                <a:spcPts val="2000"/>
              </a:spcBef>
              <a:spcAft>
                <a:spcPts val="0"/>
              </a:spcAft>
              <a:buClr>
                <a:schemeClr val="dk1"/>
              </a:buClr>
              <a:buSzPts val="3080"/>
              <a:buNone/>
            </a:pPr>
            <a:endParaRPr sz="3780" dirty="0"/>
          </a:p>
          <a:p>
            <a:pPr marL="0" lvl="0" indent="0" algn="l" rtl="0">
              <a:lnSpc>
                <a:spcPct val="70000"/>
              </a:lnSpc>
              <a:spcBef>
                <a:spcPts val="2000"/>
              </a:spcBef>
              <a:spcAft>
                <a:spcPts val="0"/>
              </a:spcAft>
              <a:buClr>
                <a:schemeClr val="dk1"/>
              </a:buClr>
              <a:buSzPts val="3080"/>
              <a:buNone/>
            </a:pPr>
            <a:endParaRPr sz="3780" b="1" dirty="0"/>
          </a:p>
          <a:p>
            <a:pPr marL="0" lvl="0" indent="0" algn="l" rtl="0">
              <a:lnSpc>
                <a:spcPct val="70000"/>
              </a:lnSpc>
              <a:spcBef>
                <a:spcPts val="2000"/>
              </a:spcBef>
              <a:spcAft>
                <a:spcPts val="0"/>
              </a:spcAft>
              <a:buClr>
                <a:schemeClr val="dk1"/>
              </a:buClr>
              <a:buSzPts val="3080"/>
              <a:buNone/>
            </a:pPr>
            <a:endParaRPr sz="3780" dirty="0"/>
          </a:p>
        </p:txBody>
      </p:sp>
    </p:spTree>
    <p:extLst>
      <p:ext uri="{BB962C8B-B14F-4D97-AF65-F5344CB8AC3E}">
        <p14:creationId xmlns:p14="http://schemas.microsoft.com/office/powerpoint/2010/main" val="205954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r>
              <a:rPr lang="en-US" sz="6000" dirty="0"/>
              <a:t>Questions?</a:t>
            </a:r>
            <a:endParaRPr sz="6000" dirty="0"/>
          </a:p>
        </p:txBody>
      </p:sp>
      <p:sp>
        <p:nvSpPr>
          <p:cNvPr id="45" name="AEVER"/>
          <p:cNvSpPr txBox="1"/>
          <p:nvPr/>
        </p:nvSpPr>
        <p:spPr>
          <a:xfrm>
            <a:off x="7538493" y="5638702"/>
            <a:ext cx="930703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en-US" sz="8000" cap="all" dirty="0">
                <a:solidFill>
                  <a:srgbClr val="FFD966"/>
                </a:solidFill>
              </a:rPr>
              <a:t>Conclusion</a:t>
            </a:r>
            <a:endParaRPr sz="8000" cap="all" dirty="0">
              <a:solidFill>
                <a:srgbClr val="FFD966"/>
              </a:solidFill>
            </a:endParaRPr>
          </a:p>
        </p:txBody>
      </p:sp>
    </p:spTree>
    <p:extLst>
      <p:ext uri="{BB962C8B-B14F-4D97-AF65-F5344CB8AC3E}">
        <p14:creationId xmlns:p14="http://schemas.microsoft.com/office/powerpoint/2010/main" val="250511994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gda2c68b17e_1_128"/>
          <p:cNvSpPr txBox="1">
            <a:spLocks noGrp="1"/>
          </p:cNvSpPr>
          <p:nvPr>
            <p:ph type="title"/>
          </p:nvPr>
        </p:nvSpPr>
        <p:spPr>
          <a:xfrm>
            <a:off x="1676400" y="730251"/>
            <a:ext cx="210312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Helvetica Neue"/>
              <a:buNone/>
            </a:pPr>
            <a:r>
              <a:rPr lang="en-US">
                <a:solidFill>
                  <a:srgbClr val="FF0000"/>
                </a:solidFill>
              </a:rPr>
              <a:t>FINAL PROJECT REQUIREMENTS</a:t>
            </a:r>
            <a:endParaRPr>
              <a:solidFill>
                <a:srgbClr val="FF0000"/>
              </a:solidFill>
            </a:endParaRPr>
          </a:p>
        </p:txBody>
      </p:sp>
      <p:sp>
        <p:nvSpPr>
          <p:cNvPr id="72" name="Google Shape;72;gda2c68b17e_1_128"/>
          <p:cNvSpPr txBox="1">
            <a:spLocks noGrp="1"/>
          </p:cNvSpPr>
          <p:nvPr>
            <p:ph type="body" idx="1"/>
          </p:nvPr>
        </p:nvSpPr>
        <p:spPr>
          <a:xfrm>
            <a:off x="1676400" y="3651250"/>
            <a:ext cx="21031200" cy="8702700"/>
          </a:xfrm>
          <a:prstGeom prst="rect">
            <a:avLst/>
          </a:prstGeom>
          <a:noFill/>
          <a:ln>
            <a:noFill/>
          </a:ln>
        </p:spPr>
        <p:txBody>
          <a:bodyPr spcFirstLastPara="1" wrap="square" lIns="91425" tIns="45700" rIns="91425" bIns="45700" anchor="t" anchorCtr="0">
            <a:noAutofit/>
          </a:bodyPr>
          <a:lstStyle/>
          <a:p>
            <a:pPr marL="685800" lvl="0" indent="-541655" algn="l" rtl="0">
              <a:lnSpc>
                <a:spcPct val="70000"/>
              </a:lnSpc>
              <a:spcBef>
                <a:spcPts val="2000"/>
              </a:spcBef>
              <a:spcAft>
                <a:spcPts val="0"/>
              </a:spcAft>
              <a:buSzPts val="4330"/>
              <a:buChar char="•"/>
            </a:pPr>
            <a:r>
              <a:rPr lang="en-US" sz="4330" dirty="0"/>
              <a:t>Your game must have a main menu.</a:t>
            </a:r>
            <a:endParaRPr sz="4330" dirty="0"/>
          </a:p>
          <a:p>
            <a:pPr marL="685800" lvl="0" indent="-541655" algn="l" rtl="0">
              <a:lnSpc>
                <a:spcPct val="70000"/>
              </a:lnSpc>
              <a:spcBef>
                <a:spcPts val="2000"/>
              </a:spcBef>
              <a:spcAft>
                <a:spcPts val="0"/>
              </a:spcAft>
              <a:buSzPts val="4330"/>
              <a:buChar char="•"/>
            </a:pPr>
            <a:r>
              <a:rPr lang="en-US" sz="4330" dirty="0"/>
              <a:t>It should be available to be played from start to finish: No missing mechanics or features!</a:t>
            </a:r>
            <a:endParaRPr sz="4330" dirty="0"/>
          </a:p>
          <a:p>
            <a:pPr marL="685800" lvl="0" indent="-541655" algn="l" rtl="0">
              <a:lnSpc>
                <a:spcPct val="70000"/>
              </a:lnSpc>
              <a:spcBef>
                <a:spcPts val="2000"/>
              </a:spcBef>
              <a:spcAft>
                <a:spcPts val="0"/>
              </a:spcAft>
              <a:buSzPts val="4330"/>
              <a:buChar char="•"/>
            </a:pPr>
            <a:r>
              <a:rPr lang="en-US" sz="4330" dirty="0"/>
              <a:t>No game-breaking bugs!</a:t>
            </a:r>
            <a:endParaRPr sz="4330" dirty="0"/>
          </a:p>
          <a:p>
            <a:pPr marL="685800" lvl="0" indent="-541655" algn="l" rtl="0">
              <a:lnSpc>
                <a:spcPct val="70000"/>
              </a:lnSpc>
              <a:spcBef>
                <a:spcPts val="2000"/>
              </a:spcBef>
              <a:spcAft>
                <a:spcPts val="0"/>
              </a:spcAft>
              <a:buSzPts val="4330"/>
              <a:buChar char="•"/>
            </a:pPr>
            <a:r>
              <a:rPr lang="en-US" sz="4330" dirty="0"/>
              <a:t>Any player should be able to play it with the instructions displayed in the game. So any simple tutorial levels or visual representations are very welcome! (For instance, you can display inputs on the walls, screen ..</a:t>
            </a:r>
            <a:r>
              <a:rPr lang="en-US" sz="4330" dirty="0" err="1"/>
              <a:t>etc</a:t>
            </a:r>
            <a:r>
              <a:rPr lang="en-US" sz="4330" dirty="0"/>
              <a:t>)</a:t>
            </a:r>
            <a:endParaRPr sz="4330" dirty="0"/>
          </a:p>
          <a:p>
            <a:pPr marL="685800" lvl="0" indent="-541655" algn="l" rtl="0">
              <a:lnSpc>
                <a:spcPct val="70000"/>
              </a:lnSpc>
              <a:spcBef>
                <a:spcPts val="2000"/>
              </a:spcBef>
              <a:spcAft>
                <a:spcPts val="0"/>
              </a:spcAft>
              <a:buSzPts val="4330"/>
              <a:buChar char="•"/>
            </a:pPr>
            <a:r>
              <a:rPr lang="en-US" sz="4330" dirty="0"/>
              <a:t>You don’t need to add a lot of levels but enough levels to show your mechanics are working!</a:t>
            </a:r>
            <a:endParaRPr sz="4330" dirty="0"/>
          </a:p>
          <a:p>
            <a:pPr marL="685800" lvl="0" indent="-541655" algn="l" rtl="0">
              <a:lnSpc>
                <a:spcPct val="70000"/>
              </a:lnSpc>
              <a:spcBef>
                <a:spcPts val="2000"/>
              </a:spcBef>
              <a:spcAft>
                <a:spcPts val="0"/>
              </a:spcAft>
              <a:buSzPts val="4330"/>
              <a:buChar char="•"/>
            </a:pPr>
            <a:r>
              <a:rPr lang="en-US" sz="4330" dirty="0"/>
              <a:t>You are free to use store assets or your own ones! Implementation of mechanics based on your submission documents and presenting a reasonable gameplay with map elements are taken into account while grading.</a:t>
            </a:r>
            <a:endParaRPr sz="4330" dirty="0"/>
          </a:p>
          <a:p>
            <a:pPr marL="685800" lvl="0" indent="-541655" algn="l" rtl="0">
              <a:lnSpc>
                <a:spcPct val="70000"/>
              </a:lnSpc>
              <a:spcBef>
                <a:spcPts val="2000"/>
              </a:spcBef>
              <a:spcAft>
                <a:spcPts val="0"/>
              </a:spcAft>
              <a:buSzPts val="4330"/>
              <a:buChar char="•"/>
            </a:pPr>
            <a:r>
              <a:rPr lang="en-US" sz="4330" dirty="0"/>
              <a:t>It would be very time-saving to implement some cheat keys to showcase your game. Like skipping maps or teleporting into a next location...</a:t>
            </a:r>
            <a:r>
              <a:rPr lang="en-US" sz="4330" dirty="0" err="1"/>
              <a:t>etc</a:t>
            </a:r>
            <a:r>
              <a:rPr lang="en-US" sz="4330" dirty="0"/>
              <a:t> Because your team will going to have 5 </a:t>
            </a:r>
            <a:r>
              <a:rPr lang="en-US" sz="4330" dirty="0" err="1"/>
              <a:t>mins</a:t>
            </a:r>
            <a:r>
              <a:rPr lang="en-US" sz="4330" dirty="0"/>
              <a:t> for the presentation.</a:t>
            </a:r>
            <a:endParaRPr sz="4330" dirty="0"/>
          </a:p>
          <a:p>
            <a:pPr marL="0" lvl="0" indent="0" algn="l" rtl="0">
              <a:lnSpc>
                <a:spcPct val="70000"/>
              </a:lnSpc>
              <a:spcBef>
                <a:spcPts val="2000"/>
              </a:spcBef>
              <a:spcAft>
                <a:spcPts val="0"/>
              </a:spcAft>
              <a:buClr>
                <a:schemeClr val="dk1"/>
              </a:buClr>
              <a:buSzPts val="3080"/>
              <a:buNone/>
            </a:pPr>
            <a:endParaRPr sz="3780" dirty="0"/>
          </a:p>
          <a:p>
            <a:pPr marL="0" lvl="0" indent="0" algn="l" rtl="0">
              <a:lnSpc>
                <a:spcPct val="70000"/>
              </a:lnSpc>
              <a:spcBef>
                <a:spcPts val="2000"/>
              </a:spcBef>
              <a:spcAft>
                <a:spcPts val="0"/>
              </a:spcAft>
              <a:buClr>
                <a:schemeClr val="dk1"/>
              </a:buClr>
              <a:buSzPts val="3080"/>
              <a:buNone/>
            </a:pPr>
            <a:endParaRPr sz="3780" dirty="0"/>
          </a:p>
          <a:p>
            <a:pPr marL="0" lvl="0" indent="0" algn="l" rtl="0">
              <a:lnSpc>
                <a:spcPct val="70000"/>
              </a:lnSpc>
              <a:spcBef>
                <a:spcPts val="2000"/>
              </a:spcBef>
              <a:spcAft>
                <a:spcPts val="0"/>
              </a:spcAft>
              <a:buClr>
                <a:schemeClr val="dk1"/>
              </a:buClr>
              <a:buSzPts val="3080"/>
              <a:buNone/>
            </a:pPr>
            <a:endParaRPr sz="3780" b="1" dirty="0"/>
          </a:p>
          <a:p>
            <a:pPr marL="0" lvl="0" indent="0" algn="l" rtl="0">
              <a:lnSpc>
                <a:spcPct val="70000"/>
              </a:lnSpc>
              <a:spcBef>
                <a:spcPts val="2000"/>
              </a:spcBef>
              <a:spcAft>
                <a:spcPts val="0"/>
              </a:spcAft>
              <a:buClr>
                <a:schemeClr val="dk1"/>
              </a:buClr>
              <a:buSzPts val="3080"/>
              <a:buNone/>
            </a:pPr>
            <a:endParaRPr sz="3780" dirty="0"/>
          </a:p>
        </p:txBody>
      </p:sp>
    </p:spTree>
    <p:extLst>
      <p:ext uri="{BB962C8B-B14F-4D97-AF65-F5344CB8AC3E}">
        <p14:creationId xmlns:p14="http://schemas.microsoft.com/office/powerpoint/2010/main" val="227320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da56991ef9_0_57"/>
          <p:cNvSpPr txBox="1">
            <a:spLocks noGrp="1"/>
          </p:cNvSpPr>
          <p:nvPr>
            <p:ph type="title"/>
          </p:nvPr>
        </p:nvSpPr>
        <p:spPr>
          <a:xfrm>
            <a:off x="2503356" y="1391786"/>
            <a:ext cx="20356800" cy="2984400"/>
          </a:xfrm>
          <a:prstGeom prst="rect">
            <a:avLst/>
          </a:prstGeom>
          <a:noFill/>
          <a:ln>
            <a:noFill/>
          </a:ln>
        </p:spPr>
        <p:txBody>
          <a:bodyPr spcFirstLastPara="1" wrap="square" lIns="182850" tIns="91400" rIns="182850" bIns="91400" anchor="t" anchorCtr="0">
            <a:normAutofit/>
          </a:bodyPr>
          <a:lstStyle/>
          <a:p>
            <a:pPr marL="0" lvl="0" indent="0" algn="l" rtl="0">
              <a:lnSpc>
                <a:spcPct val="90000"/>
              </a:lnSpc>
              <a:spcBef>
                <a:spcPts val="0"/>
              </a:spcBef>
              <a:spcAft>
                <a:spcPts val="0"/>
              </a:spcAft>
              <a:buClr>
                <a:schemeClr val="dk2"/>
              </a:buClr>
              <a:buSzPct val="115909"/>
              <a:buFont typeface="Impact"/>
              <a:buNone/>
            </a:pPr>
            <a:r>
              <a:rPr lang="en-US" sz="7200" dirty="0" smtClean="0">
                <a:solidFill>
                  <a:srgbClr val="FF0000"/>
                </a:solidFill>
              </a:rPr>
              <a:t>GRADING </a:t>
            </a:r>
            <a:r>
              <a:rPr lang="en-US" sz="7200" dirty="0">
                <a:solidFill>
                  <a:srgbClr val="FF0000"/>
                </a:solidFill>
              </a:rPr>
              <a:t>AND EVALUATION</a:t>
            </a:r>
            <a:endParaRPr sz="7200" dirty="0">
              <a:solidFill>
                <a:srgbClr val="FF0000"/>
              </a:solidFill>
            </a:endParaRPr>
          </a:p>
          <a:p>
            <a:pPr marL="0" lvl="0" indent="0" algn="l" rtl="0">
              <a:lnSpc>
                <a:spcPct val="90000"/>
              </a:lnSpc>
              <a:spcBef>
                <a:spcPts val="0"/>
              </a:spcBef>
              <a:spcAft>
                <a:spcPts val="0"/>
              </a:spcAft>
              <a:buClr>
                <a:schemeClr val="dk2"/>
              </a:buClr>
              <a:buSzPct val="115909"/>
              <a:buFont typeface="Impact"/>
              <a:buNone/>
            </a:pPr>
            <a:endParaRPr dirty="0">
              <a:solidFill>
                <a:srgbClr val="FF0000"/>
              </a:solidFill>
            </a:endParaRPr>
          </a:p>
        </p:txBody>
      </p:sp>
      <p:graphicFrame>
        <p:nvGraphicFramePr>
          <p:cNvPr id="78" name="Google Shape;78;gda56991ef9_0_57"/>
          <p:cNvGraphicFramePr/>
          <p:nvPr>
            <p:extLst>
              <p:ext uri="{D42A27DB-BD31-4B8C-83A1-F6EECF244321}">
                <p14:modId xmlns:p14="http://schemas.microsoft.com/office/powerpoint/2010/main" val="2664909631"/>
              </p:ext>
            </p:extLst>
          </p:nvPr>
        </p:nvGraphicFramePr>
        <p:xfrm>
          <a:off x="2412000" y="3228600"/>
          <a:ext cx="20829700" cy="9342300"/>
        </p:xfrm>
        <a:graphic>
          <a:graphicData uri="http://schemas.openxmlformats.org/drawingml/2006/table">
            <a:tbl>
              <a:tblPr firstRow="1" firstCol="1" bandRow="1">
                <a:noFill/>
              </a:tblPr>
              <a:tblGrid>
                <a:gridCol w="3870850"/>
                <a:gridCol w="12295050"/>
                <a:gridCol w="2395100"/>
                <a:gridCol w="2268700"/>
              </a:tblGrid>
              <a:tr h="1659550">
                <a:tc>
                  <a:txBody>
                    <a:bodyPr/>
                    <a:lstStyle/>
                    <a:p>
                      <a:pPr marL="0" lvl="0" indent="0" algn="just" rtl="0">
                        <a:spcBef>
                          <a:spcPts val="0"/>
                        </a:spcBef>
                        <a:spcAft>
                          <a:spcPts val="0"/>
                        </a:spcAft>
                        <a:buNone/>
                      </a:pPr>
                      <a:r>
                        <a:rPr lang="en-US" sz="3400" b="1" dirty="0">
                          <a:solidFill>
                            <a:srgbClr val="000000"/>
                          </a:solidFill>
                        </a:rPr>
                        <a:t>*Midterm </a:t>
                      </a:r>
                      <a:endParaRPr sz="3400" b="1" dirty="0">
                        <a:solidFill>
                          <a:srgbClr val="000000"/>
                        </a:solidFill>
                      </a:endParaRPr>
                    </a:p>
                  </a:txBody>
                  <a:tcPr marL="137150" marR="137150" marT="0" marB="0">
                    <a:solidFill>
                      <a:srgbClr val="FADAD2"/>
                    </a:solidFill>
                  </a:tcPr>
                </a:tc>
                <a:tc>
                  <a:txBody>
                    <a:bodyPr/>
                    <a:lstStyle/>
                    <a:p>
                      <a:pPr marL="0" lvl="0" indent="0" algn="just" rtl="0">
                        <a:spcBef>
                          <a:spcPts val="0"/>
                        </a:spcBef>
                        <a:spcAft>
                          <a:spcPts val="0"/>
                        </a:spcAft>
                        <a:buNone/>
                      </a:pPr>
                      <a:r>
                        <a:rPr lang="en-US" sz="3400" dirty="0">
                          <a:solidFill>
                            <a:srgbClr val="000000"/>
                          </a:solidFill>
                        </a:rPr>
                        <a:t>You will be given 2 </a:t>
                      </a:r>
                      <a:r>
                        <a:rPr lang="en-US" sz="3400" dirty="0" smtClean="0">
                          <a:solidFill>
                            <a:srgbClr val="000000"/>
                          </a:solidFill>
                        </a:rPr>
                        <a:t>assignments</a:t>
                      </a:r>
                      <a:r>
                        <a:rPr lang="tr-TR" sz="3400" dirty="0" smtClean="0">
                          <a:solidFill>
                            <a:srgbClr val="000000"/>
                          </a:solidFill>
                        </a:rPr>
                        <a:t>.</a:t>
                      </a:r>
                      <a:r>
                        <a:rPr lang="en-US" sz="3400" dirty="0" smtClean="0">
                          <a:solidFill>
                            <a:srgbClr val="000000"/>
                          </a:solidFill>
                        </a:rPr>
                        <a:t>Their </a:t>
                      </a:r>
                      <a:r>
                        <a:rPr lang="en-US" sz="3400" dirty="0">
                          <a:solidFill>
                            <a:srgbClr val="000000"/>
                          </a:solidFill>
                        </a:rPr>
                        <a:t>average score will be counted as your midterm score.</a:t>
                      </a:r>
                      <a:endParaRPr sz="3400" dirty="0">
                        <a:solidFill>
                          <a:srgbClr val="000000"/>
                        </a:solidFill>
                      </a:endParaRPr>
                    </a:p>
                  </a:txBody>
                  <a:tcPr marL="137150" marR="137150" marT="0" marB="0">
                    <a:solidFill>
                      <a:srgbClr val="FADAD2"/>
                    </a:solidFill>
                  </a:tcPr>
                </a:tc>
                <a:tc>
                  <a:txBody>
                    <a:bodyPr/>
                    <a:lstStyle/>
                    <a:p>
                      <a:pPr marL="0" lvl="0" indent="0" algn="ctr" rtl="0">
                        <a:spcBef>
                          <a:spcPts val="0"/>
                        </a:spcBef>
                        <a:spcAft>
                          <a:spcPts val="0"/>
                        </a:spcAft>
                        <a:buNone/>
                      </a:pPr>
                      <a:r>
                        <a:rPr lang="en-US" sz="3400">
                          <a:solidFill>
                            <a:srgbClr val="000000"/>
                          </a:solidFill>
                        </a:rPr>
                        <a:t>100</a:t>
                      </a:r>
                      <a:endParaRPr sz="3400">
                        <a:solidFill>
                          <a:srgbClr val="000000"/>
                        </a:solidFill>
                      </a:endParaRPr>
                    </a:p>
                  </a:txBody>
                  <a:tcPr marL="137150" marR="137150" marT="0" marB="0">
                    <a:solidFill>
                      <a:srgbClr val="FADAD2"/>
                    </a:solidFill>
                  </a:tcPr>
                </a:tc>
                <a:tc>
                  <a:txBody>
                    <a:bodyPr/>
                    <a:lstStyle/>
                    <a:p>
                      <a:pPr marL="0" lvl="0" indent="0" algn="ctr" rtl="0">
                        <a:spcBef>
                          <a:spcPts val="0"/>
                        </a:spcBef>
                        <a:spcAft>
                          <a:spcPts val="0"/>
                        </a:spcAft>
                        <a:buNone/>
                      </a:pPr>
                      <a:r>
                        <a:rPr lang="tr-TR" sz="3400" dirty="0" smtClean="0">
                          <a:solidFill>
                            <a:srgbClr val="000000"/>
                          </a:solidFill>
                        </a:rPr>
                        <a:t>30</a:t>
                      </a:r>
                      <a:endParaRPr sz="3400" dirty="0">
                        <a:solidFill>
                          <a:srgbClr val="000000"/>
                        </a:solidFill>
                      </a:endParaRPr>
                    </a:p>
                  </a:txBody>
                  <a:tcPr marL="137150" marR="137150" marT="0" marB="0">
                    <a:solidFill>
                      <a:srgbClr val="FADAD2"/>
                    </a:solidFill>
                  </a:tcPr>
                </a:tc>
              </a:tr>
              <a:tr h="3872250">
                <a:tc>
                  <a:txBody>
                    <a:bodyPr/>
                    <a:lstStyle/>
                    <a:p>
                      <a:pPr marL="0" lvl="0" indent="0" algn="just" rtl="0">
                        <a:spcBef>
                          <a:spcPts val="0"/>
                        </a:spcBef>
                        <a:spcAft>
                          <a:spcPts val="0"/>
                        </a:spcAft>
                        <a:buNone/>
                      </a:pPr>
                      <a:r>
                        <a:rPr lang="en-US" sz="3400" b="1" dirty="0" smtClean="0">
                          <a:solidFill>
                            <a:srgbClr val="000000"/>
                          </a:solidFill>
                        </a:rPr>
                        <a:t>*</a:t>
                      </a:r>
                      <a:r>
                        <a:rPr lang="tr-TR" sz="3400" b="1" dirty="0" smtClean="0">
                          <a:solidFill>
                            <a:srgbClr val="000000"/>
                          </a:solidFill>
                        </a:rPr>
                        <a:t>Lab/Home-</a:t>
                      </a:r>
                      <a:r>
                        <a:rPr lang="tr-TR" sz="3400" b="1" dirty="0" err="1" smtClean="0">
                          <a:solidFill>
                            <a:srgbClr val="000000"/>
                          </a:solidFill>
                        </a:rPr>
                        <a:t>works</a:t>
                      </a:r>
                      <a:endParaRPr sz="3400" b="1" dirty="0">
                        <a:solidFill>
                          <a:srgbClr val="000000"/>
                        </a:solidFill>
                      </a:endParaRPr>
                    </a:p>
                  </a:txBody>
                  <a:tcPr marL="137150" marR="137150" marT="0" marB="0">
                    <a:solidFill>
                      <a:srgbClr val="FADAD2"/>
                    </a:solidFill>
                  </a:tcPr>
                </a:tc>
                <a:tc>
                  <a:txBody>
                    <a:bodyPr/>
                    <a:lstStyle/>
                    <a:p>
                      <a:pPr marL="0" lvl="0" indent="0" algn="l" rtl="0">
                        <a:spcBef>
                          <a:spcPts val="0"/>
                        </a:spcBef>
                        <a:spcAft>
                          <a:spcPts val="0"/>
                        </a:spcAft>
                        <a:buNone/>
                      </a:pPr>
                      <a:r>
                        <a:rPr lang="en-US" sz="3400" dirty="0" smtClean="0">
                          <a:solidFill>
                            <a:srgbClr val="000000"/>
                          </a:solidFill>
                        </a:rPr>
                        <a:t>You will be asked to build </a:t>
                      </a:r>
                      <a:r>
                        <a:rPr lang="tr-TR" sz="3400" dirty="0" err="1" smtClean="0">
                          <a:solidFill>
                            <a:srgbClr val="000000"/>
                          </a:solidFill>
                        </a:rPr>
                        <a:t>several</a:t>
                      </a:r>
                      <a:r>
                        <a:rPr lang="tr-TR" sz="3400" baseline="0" dirty="0" smtClean="0">
                          <a:solidFill>
                            <a:srgbClr val="000000"/>
                          </a:solidFill>
                        </a:rPr>
                        <a:t> </a:t>
                      </a:r>
                      <a:r>
                        <a:rPr lang="tr-TR" sz="3400" baseline="0" dirty="0" err="1" smtClean="0">
                          <a:solidFill>
                            <a:srgbClr val="000000"/>
                          </a:solidFill>
                        </a:rPr>
                        <a:t>tasks</a:t>
                      </a:r>
                      <a:r>
                        <a:rPr lang="tr-TR" sz="3400" baseline="0" dirty="0" smtClean="0">
                          <a:solidFill>
                            <a:srgbClr val="000000"/>
                          </a:solidFill>
                        </a:rPr>
                        <a:t> </a:t>
                      </a:r>
                      <a:r>
                        <a:rPr lang="en-US" sz="3400" dirty="0" smtClean="0">
                          <a:solidFill>
                            <a:srgbClr val="000000"/>
                          </a:solidFill>
                        </a:rPr>
                        <a:t>with the topics covered in the courses. </a:t>
                      </a:r>
                      <a:endParaRPr sz="3400" dirty="0">
                        <a:solidFill>
                          <a:srgbClr val="000000"/>
                        </a:solidFill>
                      </a:endParaRPr>
                    </a:p>
                  </a:txBody>
                  <a:tcPr marL="137150" marR="137150" marT="0" marB="0"/>
                </a:tc>
                <a:tc>
                  <a:txBody>
                    <a:bodyPr/>
                    <a:lstStyle/>
                    <a:p>
                      <a:pPr marL="0" lvl="0" indent="0" algn="ctr" rtl="0">
                        <a:spcBef>
                          <a:spcPts val="0"/>
                        </a:spcBef>
                        <a:spcAft>
                          <a:spcPts val="0"/>
                        </a:spcAft>
                        <a:buNone/>
                      </a:pPr>
                      <a:r>
                        <a:rPr lang="en-US" sz="3400">
                          <a:solidFill>
                            <a:srgbClr val="000000"/>
                          </a:solidFill>
                        </a:rPr>
                        <a:t>100</a:t>
                      </a:r>
                      <a:endParaRPr sz="3400">
                        <a:solidFill>
                          <a:srgbClr val="000000"/>
                        </a:solidFill>
                      </a:endParaRPr>
                    </a:p>
                  </a:txBody>
                  <a:tcPr marL="137150" marR="137150" marT="0" marB="0"/>
                </a:tc>
                <a:tc>
                  <a:txBody>
                    <a:bodyPr/>
                    <a:lstStyle/>
                    <a:p>
                      <a:pPr marL="0" lvl="0" indent="0" algn="ctr" rtl="0">
                        <a:spcBef>
                          <a:spcPts val="0"/>
                        </a:spcBef>
                        <a:spcAft>
                          <a:spcPts val="0"/>
                        </a:spcAft>
                        <a:buNone/>
                      </a:pPr>
                      <a:r>
                        <a:rPr lang="tr-TR" sz="3400" dirty="0" smtClean="0">
                          <a:solidFill>
                            <a:srgbClr val="000000"/>
                          </a:solidFill>
                        </a:rPr>
                        <a:t>30</a:t>
                      </a:r>
                      <a:endParaRPr sz="3400" dirty="0">
                        <a:solidFill>
                          <a:srgbClr val="000000"/>
                        </a:solidFill>
                      </a:endParaRPr>
                    </a:p>
                  </a:txBody>
                  <a:tcPr marL="137150" marR="137150" marT="0" marB="0"/>
                </a:tc>
              </a:tr>
              <a:tr h="2765900">
                <a:tc>
                  <a:txBody>
                    <a:bodyPr/>
                    <a:lstStyle/>
                    <a:p>
                      <a:pPr marL="0" lvl="0" indent="0" algn="just" rtl="0">
                        <a:spcBef>
                          <a:spcPts val="0"/>
                        </a:spcBef>
                        <a:spcAft>
                          <a:spcPts val="0"/>
                        </a:spcAft>
                        <a:buNone/>
                      </a:pPr>
                      <a:r>
                        <a:rPr lang="en-US" sz="3400" b="1">
                          <a:solidFill>
                            <a:srgbClr val="000000"/>
                          </a:solidFill>
                        </a:rPr>
                        <a:t>*Final Project </a:t>
                      </a:r>
                      <a:endParaRPr sz="3400" b="1">
                        <a:solidFill>
                          <a:srgbClr val="000000"/>
                        </a:solidFill>
                      </a:endParaRPr>
                    </a:p>
                  </a:txBody>
                  <a:tcPr marL="137150" marR="137150" marT="0" marB="0"/>
                </a:tc>
                <a:tc>
                  <a:txBody>
                    <a:bodyPr/>
                    <a:lstStyle/>
                    <a:p>
                      <a:pPr marL="0" lvl="0" indent="0" algn="just" rtl="0">
                        <a:spcBef>
                          <a:spcPts val="0"/>
                        </a:spcBef>
                        <a:spcAft>
                          <a:spcPts val="0"/>
                        </a:spcAft>
                        <a:buNone/>
                      </a:pPr>
                      <a:r>
                        <a:rPr lang="en-US" sz="3400" dirty="0">
                          <a:solidFill>
                            <a:srgbClr val="000000"/>
                          </a:solidFill>
                        </a:rPr>
                        <a:t>You will be asked to build a complete game project with a team of maximum 2 people. (Solo teams are also accepted.) You are required to show weekly process of your project by coming to the practice sessions. And the whole project will be evaluated based on the items which will be explained later.</a:t>
                      </a:r>
                      <a:endParaRPr sz="3400" dirty="0">
                        <a:solidFill>
                          <a:srgbClr val="000000"/>
                        </a:solidFill>
                      </a:endParaRPr>
                    </a:p>
                  </a:txBody>
                  <a:tcPr marL="137150" marR="137150" marT="0" marB="0"/>
                </a:tc>
                <a:tc>
                  <a:txBody>
                    <a:bodyPr/>
                    <a:lstStyle/>
                    <a:p>
                      <a:pPr marL="0" lvl="0" indent="0" algn="ctr" rtl="0">
                        <a:spcBef>
                          <a:spcPts val="0"/>
                        </a:spcBef>
                        <a:spcAft>
                          <a:spcPts val="0"/>
                        </a:spcAft>
                        <a:buNone/>
                      </a:pPr>
                      <a:r>
                        <a:rPr lang="en-US" sz="3400">
                          <a:solidFill>
                            <a:srgbClr val="000000"/>
                          </a:solidFill>
                        </a:rPr>
                        <a:t>100</a:t>
                      </a:r>
                      <a:endParaRPr sz="3400">
                        <a:solidFill>
                          <a:srgbClr val="000000"/>
                        </a:solidFill>
                      </a:endParaRPr>
                    </a:p>
                  </a:txBody>
                  <a:tcPr marL="137150" marR="137150" marT="0" marB="0"/>
                </a:tc>
                <a:tc>
                  <a:txBody>
                    <a:bodyPr/>
                    <a:lstStyle/>
                    <a:p>
                      <a:pPr marL="0" lvl="0" indent="0" algn="ctr" rtl="0">
                        <a:spcBef>
                          <a:spcPts val="0"/>
                        </a:spcBef>
                        <a:spcAft>
                          <a:spcPts val="0"/>
                        </a:spcAft>
                        <a:buNone/>
                      </a:pPr>
                      <a:r>
                        <a:rPr lang="en-US" sz="3400" dirty="0">
                          <a:solidFill>
                            <a:srgbClr val="000000"/>
                          </a:solidFill>
                        </a:rPr>
                        <a:t>40</a:t>
                      </a:r>
                      <a:endParaRPr sz="3400" dirty="0">
                        <a:solidFill>
                          <a:srgbClr val="000000"/>
                        </a:solidFill>
                      </a:endParaRPr>
                    </a:p>
                  </a:txBody>
                  <a:tcPr marL="137150" marR="137150" marT="0" marB="0"/>
                </a:tc>
              </a:tr>
              <a:tr h="1044600">
                <a:tc>
                  <a:txBody>
                    <a:bodyPr/>
                    <a:lstStyle/>
                    <a:p>
                      <a:pPr marL="0" lvl="0" indent="0" algn="just" rtl="0">
                        <a:spcBef>
                          <a:spcPts val="0"/>
                        </a:spcBef>
                        <a:spcAft>
                          <a:spcPts val="0"/>
                        </a:spcAft>
                        <a:buNone/>
                      </a:pPr>
                      <a:r>
                        <a:rPr lang="en-US" sz="3400" b="1">
                          <a:solidFill>
                            <a:srgbClr val="000000"/>
                          </a:solidFill>
                        </a:rPr>
                        <a:t>TOTAL</a:t>
                      </a:r>
                      <a:endParaRPr sz="3400" b="1">
                        <a:solidFill>
                          <a:srgbClr val="000000"/>
                        </a:solidFill>
                      </a:endParaRPr>
                    </a:p>
                  </a:txBody>
                  <a:tcPr marL="137150" marR="137150" marT="0" marB="0"/>
                </a:tc>
                <a:tc>
                  <a:txBody>
                    <a:bodyPr/>
                    <a:lstStyle/>
                    <a:p>
                      <a:pPr marL="0" lvl="0" indent="0" algn="just" rtl="0">
                        <a:spcBef>
                          <a:spcPts val="0"/>
                        </a:spcBef>
                        <a:spcAft>
                          <a:spcPts val="0"/>
                        </a:spcAft>
                        <a:buNone/>
                      </a:pPr>
                      <a:endParaRPr sz="3400">
                        <a:solidFill>
                          <a:srgbClr val="000000"/>
                        </a:solidFill>
                      </a:endParaRPr>
                    </a:p>
                  </a:txBody>
                  <a:tcPr marL="137150" marR="137150" marT="0" marB="0"/>
                </a:tc>
                <a:tc>
                  <a:txBody>
                    <a:bodyPr/>
                    <a:lstStyle/>
                    <a:p>
                      <a:pPr marL="0" lvl="0" indent="0" algn="ctr" rtl="0">
                        <a:spcBef>
                          <a:spcPts val="0"/>
                        </a:spcBef>
                        <a:spcAft>
                          <a:spcPts val="0"/>
                        </a:spcAft>
                        <a:buNone/>
                      </a:pPr>
                      <a:r>
                        <a:rPr lang="en-US" sz="3400" b="1">
                          <a:solidFill>
                            <a:srgbClr val="000000"/>
                          </a:solidFill>
                        </a:rPr>
                        <a:t>100</a:t>
                      </a:r>
                      <a:endParaRPr sz="3400" b="1">
                        <a:solidFill>
                          <a:srgbClr val="000000"/>
                        </a:solidFill>
                      </a:endParaRPr>
                    </a:p>
                  </a:txBody>
                  <a:tcPr marL="137150" marR="137150" marT="0" marB="0"/>
                </a:tc>
                <a:tc>
                  <a:txBody>
                    <a:bodyPr/>
                    <a:lstStyle/>
                    <a:p>
                      <a:pPr marL="0" lvl="0" indent="0" algn="ctr" rtl="0">
                        <a:spcBef>
                          <a:spcPts val="0"/>
                        </a:spcBef>
                        <a:spcAft>
                          <a:spcPts val="0"/>
                        </a:spcAft>
                        <a:buNone/>
                      </a:pPr>
                      <a:r>
                        <a:rPr lang="en-US" sz="3400" b="1" dirty="0">
                          <a:solidFill>
                            <a:srgbClr val="000000"/>
                          </a:solidFill>
                        </a:rPr>
                        <a:t>100</a:t>
                      </a:r>
                      <a:endParaRPr sz="3400" b="1" dirty="0">
                        <a:solidFill>
                          <a:srgbClr val="000000"/>
                        </a:solidFill>
                      </a:endParaRPr>
                    </a:p>
                  </a:txBody>
                  <a:tcPr marL="137150" marR="137150" marT="0" marB="0"/>
                </a:tc>
              </a:tr>
            </a:tbl>
          </a:graphicData>
        </a:graphic>
      </p:graphicFrame>
    </p:spTree>
    <p:extLst>
      <p:ext uri="{BB962C8B-B14F-4D97-AF65-F5344CB8AC3E}">
        <p14:creationId xmlns:p14="http://schemas.microsoft.com/office/powerpoint/2010/main" val="362220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da56991ef9_0_68"/>
          <p:cNvSpPr txBox="1">
            <a:spLocks noGrp="1"/>
          </p:cNvSpPr>
          <p:nvPr>
            <p:ph type="title"/>
          </p:nvPr>
        </p:nvSpPr>
        <p:spPr>
          <a:xfrm>
            <a:off x="2503356" y="1391786"/>
            <a:ext cx="20356800" cy="2984400"/>
          </a:xfrm>
          <a:prstGeom prst="rect">
            <a:avLst/>
          </a:prstGeom>
          <a:noFill/>
          <a:ln>
            <a:noFill/>
          </a:ln>
        </p:spPr>
        <p:txBody>
          <a:bodyPr spcFirstLastPara="1" wrap="square" lIns="182850" tIns="91400" rIns="182850" bIns="91400" anchor="t" anchorCtr="0">
            <a:normAutofit/>
          </a:bodyPr>
          <a:lstStyle/>
          <a:p>
            <a:pPr marL="0" lvl="0" indent="0" algn="l" rtl="0">
              <a:lnSpc>
                <a:spcPct val="90000"/>
              </a:lnSpc>
              <a:spcBef>
                <a:spcPts val="0"/>
              </a:spcBef>
              <a:spcAft>
                <a:spcPts val="0"/>
              </a:spcAft>
              <a:buClr>
                <a:schemeClr val="dk2"/>
              </a:buClr>
              <a:buSzPts val="10200"/>
              <a:buFont typeface="Impact"/>
              <a:buNone/>
            </a:pPr>
            <a:r>
              <a:rPr lang="en-US" dirty="0" smtClean="0">
                <a:solidFill>
                  <a:srgbClr val="FF0000"/>
                </a:solidFill>
              </a:rPr>
              <a:t>GRADE </a:t>
            </a:r>
            <a:r>
              <a:rPr lang="en-US" dirty="0">
                <a:solidFill>
                  <a:srgbClr val="FF0000"/>
                </a:solidFill>
              </a:rPr>
              <a:t>SCALE</a:t>
            </a:r>
            <a:endParaRPr dirty="0">
              <a:solidFill>
                <a:srgbClr val="FF0000"/>
              </a:solidFill>
            </a:endParaRPr>
          </a:p>
          <a:p>
            <a:pPr marL="0" lvl="0" indent="0" algn="l" rtl="0">
              <a:lnSpc>
                <a:spcPct val="90000"/>
              </a:lnSpc>
              <a:spcBef>
                <a:spcPts val="0"/>
              </a:spcBef>
              <a:spcAft>
                <a:spcPts val="0"/>
              </a:spcAft>
              <a:buClr>
                <a:schemeClr val="dk2"/>
              </a:buClr>
              <a:buSzPts val="10200"/>
              <a:buFont typeface="Impact"/>
              <a:buNone/>
            </a:pPr>
            <a:endParaRPr dirty="0">
              <a:solidFill>
                <a:srgbClr val="FF0000"/>
              </a:solidFill>
            </a:endParaRPr>
          </a:p>
        </p:txBody>
      </p:sp>
      <p:graphicFrame>
        <p:nvGraphicFramePr>
          <p:cNvPr id="84" name="Google Shape;84;gda56991ef9_0_68"/>
          <p:cNvGraphicFramePr/>
          <p:nvPr>
            <p:extLst>
              <p:ext uri="{D42A27DB-BD31-4B8C-83A1-F6EECF244321}">
                <p14:modId xmlns:p14="http://schemas.microsoft.com/office/powerpoint/2010/main" val="3728038719"/>
              </p:ext>
            </p:extLst>
          </p:nvPr>
        </p:nvGraphicFramePr>
        <p:xfrm>
          <a:off x="8310376" y="3306152"/>
          <a:ext cx="7859500" cy="8565850"/>
        </p:xfrm>
        <a:graphic>
          <a:graphicData uri="http://schemas.openxmlformats.org/drawingml/2006/table">
            <a:tbl>
              <a:tblPr bandRow="1">
                <a:noFill/>
              </a:tblPr>
              <a:tblGrid>
                <a:gridCol w="3464250"/>
                <a:gridCol w="4395250"/>
              </a:tblGrid>
              <a:tr h="853400">
                <a:tc>
                  <a:txBody>
                    <a:bodyPr/>
                    <a:lstStyle/>
                    <a:p>
                      <a:pPr marL="0" lvl="0" indent="0" algn="l" rtl="0">
                        <a:spcBef>
                          <a:spcPts val="0"/>
                        </a:spcBef>
                        <a:spcAft>
                          <a:spcPts val="0"/>
                        </a:spcAft>
                        <a:buNone/>
                      </a:pPr>
                      <a:r>
                        <a:rPr lang="en-US" sz="4000" b="1" dirty="0">
                          <a:solidFill>
                            <a:srgbClr val="000000"/>
                          </a:solidFill>
                          <a:latin typeface="Calibri"/>
                          <a:ea typeface="Calibri"/>
                          <a:cs typeface="Calibri"/>
                          <a:sym typeface="Calibri"/>
                        </a:rPr>
                        <a:t>Grade Range</a:t>
                      </a:r>
                      <a:endParaRPr sz="4000" b="1"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b="1">
                          <a:solidFill>
                            <a:srgbClr val="000000"/>
                          </a:solidFill>
                          <a:latin typeface="Calibri"/>
                          <a:ea typeface="Calibri"/>
                          <a:cs typeface="Calibri"/>
                          <a:sym typeface="Calibri"/>
                        </a:rPr>
                        <a:t>Letter Equivalent</a:t>
                      </a:r>
                      <a:endParaRPr sz="4000" b="1">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689050">
                <a:tc>
                  <a:txBody>
                    <a:bodyPr/>
                    <a:lstStyle/>
                    <a:p>
                      <a:pPr marL="0" lvl="0" indent="0" algn="l" rtl="0">
                        <a:spcBef>
                          <a:spcPts val="0"/>
                        </a:spcBef>
                        <a:spcAft>
                          <a:spcPts val="0"/>
                        </a:spcAft>
                        <a:buNone/>
                      </a:pPr>
                      <a:r>
                        <a:rPr lang="en-US" sz="4000" dirty="0">
                          <a:solidFill>
                            <a:srgbClr val="000000"/>
                          </a:solidFill>
                          <a:latin typeface="Calibri"/>
                          <a:ea typeface="Calibri"/>
                          <a:cs typeface="Calibri"/>
                          <a:sym typeface="Calibri"/>
                        </a:rPr>
                        <a:t>95-100</a:t>
                      </a:r>
                      <a:endParaRPr sz="4000"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A</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733350">
                <a:tc>
                  <a:txBody>
                    <a:bodyPr/>
                    <a:lstStyle/>
                    <a:p>
                      <a:pPr marL="0" lvl="0" indent="0" algn="l" rtl="0">
                        <a:spcBef>
                          <a:spcPts val="0"/>
                        </a:spcBef>
                        <a:spcAft>
                          <a:spcPts val="0"/>
                        </a:spcAft>
                        <a:buNone/>
                      </a:pPr>
                      <a:r>
                        <a:rPr lang="en-US" sz="4000" dirty="0">
                          <a:solidFill>
                            <a:srgbClr val="000000"/>
                          </a:solidFill>
                          <a:latin typeface="Calibri"/>
                          <a:ea typeface="Calibri"/>
                          <a:cs typeface="Calibri"/>
                          <a:sym typeface="Calibri"/>
                        </a:rPr>
                        <a:t>90-94</a:t>
                      </a:r>
                      <a:endParaRPr sz="4000"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dirty="0">
                          <a:solidFill>
                            <a:srgbClr val="000000"/>
                          </a:solidFill>
                          <a:latin typeface="Calibri"/>
                          <a:ea typeface="Calibri"/>
                          <a:cs typeface="Calibri"/>
                          <a:sym typeface="Calibri"/>
                        </a:rPr>
                        <a:t>A-</a:t>
                      </a:r>
                      <a:endParaRPr sz="4000"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689050">
                <a:tc>
                  <a:txBody>
                    <a:bodyPr/>
                    <a:lstStyle/>
                    <a:p>
                      <a:pPr marL="0" lvl="0" indent="0" algn="l" rtl="0">
                        <a:spcBef>
                          <a:spcPts val="0"/>
                        </a:spcBef>
                        <a:spcAft>
                          <a:spcPts val="0"/>
                        </a:spcAft>
                        <a:buNone/>
                      </a:pPr>
                      <a:r>
                        <a:rPr lang="en-US" sz="4000" dirty="0">
                          <a:solidFill>
                            <a:srgbClr val="000000"/>
                          </a:solidFill>
                          <a:latin typeface="Calibri"/>
                          <a:ea typeface="Calibri"/>
                          <a:cs typeface="Calibri"/>
                          <a:sym typeface="Calibri"/>
                        </a:rPr>
                        <a:t>85-89</a:t>
                      </a:r>
                      <a:endParaRPr sz="4000"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B+</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733350">
                <a:tc>
                  <a:txBody>
                    <a:bodyPr/>
                    <a:lstStyle/>
                    <a:p>
                      <a:pPr marL="0" lvl="0" indent="0" algn="l" rtl="0">
                        <a:spcBef>
                          <a:spcPts val="0"/>
                        </a:spcBef>
                        <a:spcAft>
                          <a:spcPts val="0"/>
                        </a:spcAft>
                        <a:buNone/>
                      </a:pPr>
                      <a:r>
                        <a:rPr lang="en-US" sz="4000" dirty="0">
                          <a:solidFill>
                            <a:srgbClr val="000000"/>
                          </a:solidFill>
                          <a:latin typeface="Calibri"/>
                          <a:ea typeface="Calibri"/>
                          <a:cs typeface="Calibri"/>
                          <a:sym typeface="Calibri"/>
                        </a:rPr>
                        <a:t>80-84</a:t>
                      </a:r>
                      <a:endParaRPr sz="4000"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B</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689050">
                <a:tc>
                  <a:txBody>
                    <a:bodyPr/>
                    <a:lstStyle/>
                    <a:p>
                      <a:pPr marL="0" lvl="0" indent="0" algn="l" rtl="0">
                        <a:spcBef>
                          <a:spcPts val="0"/>
                        </a:spcBef>
                        <a:spcAft>
                          <a:spcPts val="0"/>
                        </a:spcAft>
                        <a:buNone/>
                      </a:pPr>
                      <a:r>
                        <a:rPr lang="en-US" sz="4000" dirty="0">
                          <a:solidFill>
                            <a:srgbClr val="000000"/>
                          </a:solidFill>
                          <a:latin typeface="Calibri"/>
                          <a:ea typeface="Calibri"/>
                          <a:cs typeface="Calibri"/>
                          <a:sym typeface="Calibri"/>
                        </a:rPr>
                        <a:t>75-79</a:t>
                      </a:r>
                      <a:endParaRPr sz="4000"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B-</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733350">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70-74</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C+</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689050">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65-69</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C</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689050">
                <a:tc>
                  <a:txBody>
                    <a:bodyPr/>
                    <a:lstStyle/>
                    <a:p>
                      <a:pPr marL="0" lvl="0" indent="0" algn="l" rtl="0">
                        <a:spcBef>
                          <a:spcPts val="0"/>
                        </a:spcBef>
                        <a:spcAft>
                          <a:spcPts val="0"/>
                        </a:spcAft>
                        <a:buNone/>
                      </a:pPr>
                      <a:r>
                        <a:rPr lang="en-US" sz="4000" dirty="0">
                          <a:solidFill>
                            <a:srgbClr val="000000"/>
                          </a:solidFill>
                          <a:latin typeface="Calibri"/>
                          <a:ea typeface="Calibri"/>
                          <a:cs typeface="Calibri"/>
                          <a:sym typeface="Calibri"/>
                        </a:rPr>
                        <a:t>60-64</a:t>
                      </a:r>
                      <a:endParaRPr sz="4000"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C-</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689050">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55-59</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D+</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689050">
                <a:tc>
                  <a:txBody>
                    <a:bodyPr/>
                    <a:lstStyle/>
                    <a:p>
                      <a:pPr marL="0" lvl="0" indent="0" algn="l" rtl="0">
                        <a:spcBef>
                          <a:spcPts val="0"/>
                        </a:spcBef>
                        <a:spcAft>
                          <a:spcPts val="0"/>
                        </a:spcAft>
                        <a:buNone/>
                      </a:pPr>
                      <a:r>
                        <a:rPr lang="en-US" sz="4000" dirty="0">
                          <a:solidFill>
                            <a:srgbClr val="000000"/>
                          </a:solidFill>
                          <a:latin typeface="Calibri"/>
                          <a:ea typeface="Calibri"/>
                          <a:cs typeface="Calibri"/>
                          <a:sym typeface="Calibri"/>
                        </a:rPr>
                        <a:t>50-54</a:t>
                      </a:r>
                      <a:endParaRPr sz="4000"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D</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r h="689050">
                <a:tc>
                  <a:txBody>
                    <a:bodyPr/>
                    <a:lstStyle/>
                    <a:p>
                      <a:pPr marL="0" lvl="0" indent="0" algn="l" rtl="0">
                        <a:spcBef>
                          <a:spcPts val="0"/>
                        </a:spcBef>
                        <a:spcAft>
                          <a:spcPts val="0"/>
                        </a:spcAft>
                        <a:buNone/>
                      </a:pPr>
                      <a:r>
                        <a:rPr lang="en-US" sz="4000">
                          <a:solidFill>
                            <a:srgbClr val="000000"/>
                          </a:solidFill>
                          <a:latin typeface="Calibri"/>
                          <a:ea typeface="Calibri"/>
                          <a:cs typeface="Calibri"/>
                          <a:sym typeface="Calibri"/>
                        </a:rPr>
                        <a:t>0-49</a:t>
                      </a:r>
                      <a:endParaRPr sz="400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4000" dirty="0">
                          <a:solidFill>
                            <a:srgbClr val="000000"/>
                          </a:solidFill>
                          <a:latin typeface="Calibri"/>
                          <a:ea typeface="Calibri"/>
                          <a:cs typeface="Calibri"/>
                          <a:sym typeface="Calibri"/>
                        </a:rPr>
                        <a:t>F</a:t>
                      </a:r>
                      <a:endParaRPr sz="4000" dirty="0">
                        <a:solidFill>
                          <a:srgbClr val="000000"/>
                        </a:solidFill>
                        <a:latin typeface="Calibri"/>
                        <a:ea typeface="Calibri"/>
                        <a:cs typeface="Calibri"/>
                        <a:sym typeface="Calibri"/>
                      </a:endParaRPr>
                    </a:p>
                  </a:txBody>
                  <a:tcPr marL="137150" marR="13715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239763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da56991ef9_0_68"/>
          <p:cNvSpPr txBox="1">
            <a:spLocks noGrp="1"/>
          </p:cNvSpPr>
          <p:nvPr>
            <p:ph type="title"/>
          </p:nvPr>
        </p:nvSpPr>
        <p:spPr>
          <a:xfrm>
            <a:off x="2503356" y="1391786"/>
            <a:ext cx="20356800" cy="2984400"/>
          </a:xfrm>
          <a:prstGeom prst="rect">
            <a:avLst/>
          </a:prstGeom>
          <a:noFill/>
          <a:ln>
            <a:noFill/>
          </a:ln>
        </p:spPr>
        <p:txBody>
          <a:bodyPr spcFirstLastPara="1" wrap="square" lIns="182850" tIns="91400" rIns="182850" bIns="91400" anchor="t" anchorCtr="0">
            <a:normAutofit/>
          </a:bodyPr>
          <a:lstStyle/>
          <a:p>
            <a:pPr marL="0" lvl="0" indent="0" algn="l" rtl="0">
              <a:lnSpc>
                <a:spcPct val="90000"/>
              </a:lnSpc>
              <a:spcBef>
                <a:spcPts val="0"/>
              </a:spcBef>
              <a:spcAft>
                <a:spcPts val="0"/>
              </a:spcAft>
              <a:buClr>
                <a:schemeClr val="dk2"/>
              </a:buClr>
              <a:buSzPts val="10200"/>
              <a:buFont typeface="Impact"/>
              <a:buNone/>
            </a:pPr>
            <a:r>
              <a:rPr lang="tr-TR" b="1" dirty="0" smtClean="0">
                <a:solidFill>
                  <a:srgbClr val="FF0000"/>
                </a:solidFill>
              </a:rPr>
              <a:t>PROJECT POINT SYSTEM (COLLECT 25 FOR EACH STUDENT)</a:t>
            </a:r>
            <a:br>
              <a:rPr lang="tr-TR" b="1" dirty="0" smtClean="0">
                <a:solidFill>
                  <a:srgbClr val="FF0000"/>
                </a:solidFill>
              </a:rPr>
            </a:br>
            <a:r>
              <a:rPr lang="tr-TR" dirty="0">
                <a:solidFill>
                  <a:srgbClr val="FF0000"/>
                </a:solidFill>
              </a:rPr>
              <a:t/>
            </a:r>
            <a:br>
              <a:rPr lang="tr-TR" dirty="0">
                <a:solidFill>
                  <a:srgbClr val="FF0000"/>
                </a:solidFill>
              </a:rPr>
            </a:br>
            <a:r>
              <a:rPr lang="tr-TR" dirty="0" smtClean="0">
                <a:solidFill>
                  <a:srgbClr val="FF0000"/>
                </a:solidFill>
              </a:rPr>
              <a:t>FOR EVERY FINAL PROJECT THESE ARE REQUIRED!</a:t>
            </a:r>
            <a:endParaRPr dirty="0">
              <a:solidFill>
                <a:srgbClr val="FF0000"/>
              </a:solidFill>
            </a:endParaRPr>
          </a:p>
          <a:p>
            <a:pPr marL="0" lvl="0" indent="0" algn="l" rtl="0">
              <a:lnSpc>
                <a:spcPct val="90000"/>
              </a:lnSpc>
              <a:spcBef>
                <a:spcPts val="0"/>
              </a:spcBef>
              <a:spcAft>
                <a:spcPts val="0"/>
              </a:spcAft>
              <a:buClr>
                <a:schemeClr val="dk2"/>
              </a:buClr>
              <a:buSzPts val="10200"/>
              <a:buFont typeface="Impact"/>
              <a:buNone/>
            </a:pPr>
            <a:endParaRPr dirty="0">
              <a:solidFill>
                <a:srgbClr val="FF0000"/>
              </a:solidFill>
            </a:endParaRPr>
          </a:p>
        </p:txBody>
      </p:sp>
      <p:graphicFrame>
        <p:nvGraphicFramePr>
          <p:cNvPr id="2" name="Tablo 1"/>
          <p:cNvGraphicFramePr>
            <a:graphicFrameLocks noGrp="1"/>
          </p:cNvGraphicFramePr>
          <p:nvPr>
            <p:extLst>
              <p:ext uri="{D42A27DB-BD31-4B8C-83A1-F6EECF244321}">
                <p14:modId xmlns:p14="http://schemas.microsoft.com/office/powerpoint/2010/main" val="536538016"/>
              </p:ext>
            </p:extLst>
          </p:nvPr>
        </p:nvGraphicFramePr>
        <p:xfrm>
          <a:off x="2695074" y="4812633"/>
          <a:ext cx="18352167" cy="6384755"/>
        </p:xfrm>
        <a:graphic>
          <a:graphicData uri="http://schemas.openxmlformats.org/drawingml/2006/table">
            <a:tbl>
              <a:tblPr/>
              <a:tblGrid>
                <a:gridCol w="1337135"/>
                <a:gridCol w="13672197"/>
                <a:gridCol w="3342835"/>
              </a:tblGrid>
              <a:tr h="593152">
                <a:tc>
                  <a:txBody>
                    <a:bodyPr/>
                    <a:lstStyle/>
                    <a:p>
                      <a:pPr rtl="0" fontAlgn="b"/>
                      <a:r>
                        <a:rPr lang="tr-TR" b="1" dirty="0" err="1">
                          <a:effectLst/>
                        </a:rPr>
                        <a:t>Code</a:t>
                      </a:r>
                      <a:endParaRPr lang="tr-TR"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b="1" dirty="0" err="1">
                          <a:effectLst/>
                        </a:rPr>
                        <a:t>Description</a:t>
                      </a:r>
                      <a:endParaRPr lang="tr-TR"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tr-TR" b="1" dirty="0" err="1">
                          <a:effectLst/>
                        </a:rPr>
                        <a:t>Points</a:t>
                      </a:r>
                      <a:endParaRPr lang="tr-TR"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293163">
                <a:tc>
                  <a:txBody>
                    <a:bodyPr/>
                    <a:lstStyle/>
                    <a:p>
                      <a:pPr rtl="0" fontAlgn="b"/>
                      <a:r>
                        <a:rPr lang="tr-TR">
                          <a:effectLst/>
                        </a:rPr>
                        <a:t>Q1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a:effectLst/>
                        </a:rPr>
                        <a:t>Main Menu</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tr-TR" dirty="0" err="1" smtClean="0">
                          <a:effectLst/>
                        </a:rPr>
                        <a:t>Required</a:t>
                      </a:r>
                      <a:endParaRPr lang="tr-T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293163">
                <a:tc>
                  <a:txBody>
                    <a:bodyPr/>
                    <a:lstStyle/>
                    <a:p>
                      <a:pPr rtl="0" fontAlgn="b"/>
                      <a:r>
                        <a:rPr lang="tr-TR">
                          <a:effectLst/>
                        </a:rPr>
                        <a:t>Q2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dirty="0">
                          <a:effectLst/>
                        </a:rPr>
                        <a:t>Main </a:t>
                      </a:r>
                      <a:r>
                        <a:rPr lang="tr-TR" dirty="0" err="1">
                          <a:effectLst/>
                        </a:rPr>
                        <a:t>Playable</a:t>
                      </a:r>
                      <a:r>
                        <a:rPr lang="tr-TR" dirty="0">
                          <a:effectLst/>
                        </a:rPr>
                        <a:t> </a:t>
                      </a:r>
                      <a:r>
                        <a:rPr lang="tr-TR" dirty="0" err="1">
                          <a:effectLst/>
                        </a:rPr>
                        <a:t>Map</a:t>
                      </a:r>
                      <a:endParaRPr lang="tr-T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tr-TR" dirty="0" err="1" smtClean="0">
                          <a:effectLst/>
                        </a:rPr>
                        <a:t>Required</a:t>
                      </a:r>
                      <a:endParaRPr lang="tr-T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293163">
                <a:tc>
                  <a:txBody>
                    <a:bodyPr/>
                    <a:lstStyle/>
                    <a:p>
                      <a:pPr rtl="0" fontAlgn="b"/>
                      <a:r>
                        <a:rPr lang="tr-TR">
                          <a:effectLst/>
                        </a:rPr>
                        <a:t>Q3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a:effectLst/>
                        </a:rPr>
                        <a:t>In-Game Tutorial / Input showcase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tr-TR" dirty="0" err="1" smtClean="0">
                          <a:effectLst/>
                        </a:rPr>
                        <a:t>Required</a:t>
                      </a:r>
                      <a:endParaRPr lang="tr-T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912114">
                <a:tc>
                  <a:txBody>
                    <a:bodyPr/>
                    <a:lstStyle/>
                    <a:p>
                      <a:pPr rtl="0" fontAlgn="b"/>
                      <a:r>
                        <a:rPr lang="tr-TR">
                          <a:effectLst/>
                        </a:rPr>
                        <a:t>Q4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a:effectLst/>
                        </a:rPr>
                        <a:t>End Game/Victory/Defeat Screen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tr-TR" dirty="0" err="1" smtClean="0">
                          <a:effectLst/>
                        </a:rPr>
                        <a:t>Required</a:t>
                      </a:r>
                      <a:endParaRPr lang="tr-T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9592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da56991ef9_0_68"/>
          <p:cNvSpPr txBox="1">
            <a:spLocks noGrp="1"/>
          </p:cNvSpPr>
          <p:nvPr>
            <p:ph type="title"/>
          </p:nvPr>
        </p:nvSpPr>
        <p:spPr>
          <a:xfrm>
            <a:off x="2503356" y="1391786"/>
            <a:ext cx="20356800" cy="2984400"/>
          </a:xfrm>
          <a:prstGeom prst="rect">
            <a:avLst/>
          </a:prstGeom>
          <a:noFill/>
          <a:ln>
            <a:noFill/>
          </a:ln>
        </p:spPr>
        <p:txBody>
          <a:bodyPr spcFirstLastPara="1" wrap="square" lIns="182850" tIns="91400" rIns="182850" bIns="91400" anchor="t" anchorCtr="0">
            <a:normAutofit/>
          </a:bodyPr>
          <a:lstStyle/>
          <a:p>
            <a:pPr lvl="0">
              <a:buClr>
                <a:schemeClr val="dk2"/>
              </a:buClr>
              <a:buSzPts val="10200"/>
            </a:pPr>
            <a:r>
              <a:rPr lang="tr-TR" b="1" dirty="0" smtClean="0">
                <a:solidFill>
                  <a:srgbClr val="FF0000"/>
                </a:solidFill>
              </a:rPr>
              <a:t>PROJECT </a:t>
            </a:r>
            <a:r>
              <a:rPr lang="tr-TR" b="1" dirty="0">
                <a:solidFill>
                  <a:srgbClr val="FF0000"/>
                </a:solidFill>
              </a:rPr>
              <a:t>POINT SYSTEM (REQUIRED)</a:t>
            </a:r>
            <a:r>
              <a:rPr lang="tr-TR" dirty="0" smtClean="0">
                <a:solidFill>
                  <a:srgbClr val="FF0000"/>
                </a:solidFill>
              </a:rPr>
              <a:t/>
            </a:r>
            <a:br>
              <a:rPr lang="tr-TR" dirty="0" smtClean="0">
                <a:solidFill>
                  <a:srgbClr val="FF0000"/>
                </a:solidFill>
              </a:rPr>
            </a:br>
            <a:r>
              <a:rPr lang="tr-TR" dirty="0">
                <a:solidFill>
                  <a:srgbClr val="FF0000"/>
                </a:solidFill>
              </a:rPr>
              <a:t/>
            </a:r>
            <a:br>
              <a:rPr lang="tr-TR" dirty="0">
                <a:solidFill>
                  <a:srgbClr val="FF0000"/>
                </a:solidFill>
              </a:rPr>
            </a:br>
            <a:r>
              <a:rPr lang="tr-TR" dirty="0" smtClean="0">
                <a:solidFill>
                  <a:srgbClr val="FF0000"/>
                </a:solidFill>
              </a:rPr>
              <a:t>CHOOSE UP TO 25 PNTS!</a:t>
            </a:r>
            <a:endParaRPr dirty="0">
              <a:solidFill>
                <a:srgbClr val="FF0000"/>
              </a:solidFill>
            </a:endParaRPr>
          </a:p>
          <a:p>
            <a:pPr marL="0" lvl="0" indent="0" algn="l" rtl="0">
              <a:lnSpc>
                <a:spcPct val="90000"/>
              </a:lnSpc>
              <a:spcBef>
                <a:spcPts val="0"/>
              </a:spcBef>
              <a:spcAft>
                <a:spcPts val="0"/>
              </a:spcAft>
              <a:buClr>
                <a:schemeClr val="dk2"/>
              </a:buClr>
              <a:buSzPts val="10200"/>
              <a:buFont typeface="Impact"/>
              <a:buNone/>
            </a:pPr>
            <a:endParaRPr dirty="0">
              <a:solidFill>
                <a:srgbClr val="FF0000"/>
              </a:solidFill>
            </a:endParaRPr>
          </a:p>
        </p:txBody>
      </p:sp>
      <p:graphicFrame>
        <p:nvGraphicFramePr>
          <p:cNvPr id="3" name="Tablo 2"/>
          <p:cNvGraphicFramePr>
            <a:graphicFrameLocks noGrp="1"/>
          </p:cNvGraphicFramePr>
          <p:nvPr>
            <p:extLst>
              <p:ext uri="{D42A27DB-BD31-4B8C-83A1-F6EECF244321}">
                <p14:modId xmlns:p14="http://schemas.microsoft.com/office/powerpoint/2010/main" val="2047025594"/>
              </p:ext>
            </p:extLst>
          </p:nvPr>
        </p:nvGraphicFramePr>
        <p:xfrm>
          <a:off x="2711115" y="4668254"/>
          <a:ext cx="17646316" cy="6721643"/>
        </p:xfrm>
        <a:graphic>
          <a:graphicData uri="http://schemas.openxmlformats.org/drawingml/2006/table">
            <a:tbl>
              <a:tblPr/>
              <a:tblGrid>
                <a:gridCol w="1285706"/>
                <a:gridCol w="13146344"/>
                <a:gridCol w="3214266"/>
              </a:tblGrid>
              <a:tr h="562127">
                <a:tc>
                  <a:txBody>
                    <a:bodyPr/>
                    <a:lstStyle/>
                    <a:p>
                      <a:pPr rtl="0" fontAlgn="b"/>
                      <a:r>
                        <a:rPr lang="tr-TR" sz="2300" dirty="0">
                          <a:effectLst/>
                        </a:rPr>
                        <a:t>G1</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dirty="0" err="1">
                          <a:effectLst/>
                        </a:rPr>
                        <a:t>Multiplayer</a:t>
                      </a:r>
                      <a:r>
                        <a:rPr lang="tr-TR" sz="2300" dirty="0">
                          <a:effectLst/>
                        </a:rPr>
                        <a:t> </a:t>
                      </a:r>
                      <a:r>
                        <a:rPr lang="tr-TR" sz="2300" dirty="0" err="1">
                          <a:effectLst/>
                        </a:rPr>
                        <a:t>Implementation</a:t>
                      </a:r>
                      <a:endParaRPr lang="tr-TR" sz="2300" dirty="0">
                        <a:effectLst/>
                      </a:endParaRP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7</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62127">
                <a:tc>
                  <a:txBody>
                    <a:bodyPr/>
                    <a:lstStyle/>
                    <a:p>
                      <a:pPr rtl="0" fontAlgn="b"/>
                      <a:r>
                        <a:rPr lang="tr-TR" sz="2300">
                          <a:effectLst/>
                        </a:rPr>
                        <a:t>G2</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Enemies (Each Type: Melee,Ranged,Caster)</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3</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62127">
                <a:tc>
                  <a:txBody>
                    <a:bodyPr/>
                    <a:lstStyle/>
                    <a:p>
                      <a:pPr rtl="0" fontAlgn="b"/>
                      <a:r>
                        <a:rPr lang="tr-TR" sz="2300">
                          <a:effectLst/>
                        </a:rPr>
                        <a:t>G3</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Traps (Each)</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1</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62127">
                <a:tc>
                  <a:txBody>
                    <a:bodyPr/>
                    <a:lstStyle/>
                    <a:p>
                      <a:pPr rtl="0" fontAlgn="b"/>
                      <a:r>
                        <a:rPr lang="tr-TR" sz="2300">
                          <a:effectLst/>
                        </a:rPr>
                        <a:t>G4</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Interactable (Doors, Levers..etc)</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1</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62127">
                <a:tc>
                  <a:txBody>
                    <a:bodyPr/>
                    <a:lstStyle/>
                    <a:p>
                      <a:pPr rtl="0" fontAlgn="b"/>
                      <a:r>
                        <a:rPr lang="tr-TR" sz="2300">
                          <a:effectLst/>
                        </a:rPr>
                        <a:t>G5</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Character Creation</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3</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62127">
                <a:tc>
                  <a:txBody>
                    <a:bodyPr/>
                    <a:lstStyle/>
                    <a:p>
                      <a:pPr rtl="0" fontAlgn="b"/>
                      <a:r>
                        <a:rPr lang="tr-TR" sz="2300">
                          <a:effectLst/>
                        </a:rPr>
                        <a:t>G6</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Character Customization</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3</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62127">
                <a:tc>
                  <a:txBody>
                    <a:bodyPr/>
                    <a:lstStyle/>
                    <a:p>
                      <a:pPr rtl="0" fontAlgn="b"/>
                      <a:r>
                        <a:rPr lang="tr-TR" sz="2300">
                          <a:effectLst/>
                        </a:rPr>
                        <a:t>G7</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Attack Action</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2</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62127">
                <a:tc>
                  <a:txBody>
                    <a:bodyPr/>
                    <a:lstStyle/>
                    <a:p>
                      <a:pPr rtl="0" fontAlgn="b"/>
                      <a:r>
                        <a:rPr lang="tr-TR" sz="2300">
                          <a:effectLst/>
                        </a:rPr>
                        <a:t>G8</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Special Action</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2</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62127">
                <a:tc>
                  <a:txBody>
                    <a:bodyPr/>
                    <a:lstStyle/>
                    <a:p>
                      <a:pPr rtl="0" fontAlgn="b"/>
                      <a:r>
                        <a:rPr lang="tr-TR" sz="2300">
                          <a:effectLst/>
                        </a:rPr>
                        <a:t>G9</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Ranged / Cast Action</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2</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831250">
                <a:tc>
                  <a:txBody>
                    <a:bodyPr/>
                    <a:lstStyle/>
                    <a:p>
                      <a:pPr rtl="0" fontAlgn="b"/>
                      <a:r>
                        <a:rPr lang="tr-TR" sz="2300">
                          <a:effectLst/>
                        </a:rPr>
                        <a:t>G10</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Jump / Dash Action</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2</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831250">
                <a:tc>
                  <a:txBody>
                    <a:bodyPr/>
                    <a:lstStyle/>
                    <a:p>
                      <a:pPr rtl="0" fontAlgn="b"/>
                      <a:r>
                        <a:rPr lang="tr-TR" sz="2300">
                          <a:effectLst/>
                        </a:rPr>
                        <a:t>G11</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tr-TR" sz="2300">
                          <a:effectLst/>
                        </a:rPr>
                        <a:t>Climb / Hook Action</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tr-TR" sz="2300" dirty="0">
                          <a:effectLst/>
                        </a:rPr>
                        <a:t>2</a:t>
                      </a:r>
                    </a:p>
                  </a:txBody>
                  <a:tcPr marL="23327" marR="23327" marT="15552" marB="1555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53939921"/>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B658D4446FD343AD15118B084A31B7" ma:contentTypeVersion="2" ma:contentTypeDescription="Create a new document." ma:contentTypeScope="" ma:versionID="77c9a71710c79362eba28ed6b5fd16ad">
  <xsd:schema xmlns:xsd="http://www.w3.org/2001/XMLSchema" xmlns:xs="http://www.w3.org/2001/XMLSchema" xmlns:p="http://schemas.microsoft.com/office/2006/metadata/properties" xmlns:ns2="c482746a-8868-4fb9-aed1-c4659e1a7e11" targetNamespace="http://schemas.microsoft.com/office/2006/metadata/properties" ma:root="true" ma:fieldsID="120d67ad9f280731399dff41e006842a" ns2:_="">
    <xsd:import namespace="c482746a-8868-4fb9-aed1-c4659e1a7e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82746a-8868-4fb9-aed1-c4659e1a7e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7482D1-0BBC-40B1-A4CB-91C76B26C2B2}"/>
</file>

<file path=customXml/itemProps2.xml><?xml version="1.0" encoding="utf-8"?>
<ds:datastoreItem xmlns:ds="http://schemas.openxmlformats.org/officeDocument/2006/customXml" ds:itemID="{D54747F6-387E-4489-A4F2-2613D85EA335}"/>
</file>

<file path=docProps/app.xml><?xml version="1.0" encoding="utf-8"?>
<Properties xmlns="http://schemas.openxmlformats.org/officeDocument/2006/extended-properties" xmlns:vt="http://schemas.openxmlformats.org/officeDocument/2006/docPropsVTypes">
  <TotalTime>6840</TotalTime>
  <Words>2358</Words>
  <Application>Microsoft Office PowerPoint</Application>
  <PresentationFormat>Özel</PresentationFormat>
  <Paragraphs>345</Paragraphs>
  <Slides>40</Slides>
  <Notes>13</Notes>
  <HiddenSlides>0</HiddenSlides>
  <MMClips>0</MMClips>
  <ScaleCrop>false</ScaleCrop>
  <HeadingPairs>
    <vt:vector size="4" baseType="variant">
      <vt:variant>
        <vt:lpstr>Tema</vt:lpstr>
      </vt:variant>
      <vt:variant>
        <vt:i4>3</vt:i4>
      </vt:variant>
      <vt:variant>
        <vt:lpstr>Slayt Başlıkları</vt:lpstr>
      </vt:variant>
      <vt:variant>
        <vt:i4>40</vt:i4>
      </vt:variant>
    </vt:vector>
  </HeadingPairs>
  <TitlesOfParts>
    <vt:vector size="43" baseType="lpstr">
      <vt:lpstr>White</vt:lpstr>
      <vt:lpstr>1_Office Theme</vt:lpstr>
      <vt:lpstr>2_Office Theme</vt:lpstr>
      <vt:lpstr>PowerPoint Sunusu</vt:lpstr>
      <vt:lpstr>FINAL PROJECT INFO</vt:lpstr>
      <vt:lpstr>ROADMAP</vt:lpstr>
      <vt:lpstr>PROGRESS MEETINGS</vt:lpstr>
      <vt:lpstr>FINAL PROJECT REQUIREMENTS</vt:lpstr>
      <vt:lpstr>GRADING AND EVALUATION </vt:lpstr>
      <vt:lpstr>GRADE SCALE </vt:lpstr>
      <vt:lpstr>PROJECT POINT SYSTEM (COLLECT 25 FOR EACH STUDENT)  FOR EVERY FINAL PROJECT THESE ARE REQUIRED! </vt:lpstr>
      <vt:lpstr>PROJECT POINT SYSTEM (REQUIRED)  CHOOSE UP TO 25 PNTS! </vt:lpstr>
      <vt:lpstr>PROJECT POINT SYSTEM (MECHANICS)  PICK TO ROUND YOUR POINTS TO 25! </vt:lpstr>
      <vt:lpstr>PROJECT POINT SYSTEM (RULES)  PICK TO ROUND YOUR POINTS TO 25!</vt:lpstr>
      <vt:lpstr>PROJECT POINT SYSTEM (VISUAL FEATURES)  PICK TO ROUND YOUR POINTS TO 25!</vt:lpstr>
      <vt:lpstr>PowerPoint Sunusu</vt:lpstr>
      <vt:lpstr>Create a new account</vt:lpstr>
      <vt:lpstr>Create / Template</vt:lpstr>
      <vt:lpstr>Final Project Details</vt:lpstr>
      <vt:lpstr>Adding Teams Members and Me!</vt:lpstr>
      <vt:lpstr>Design Model</vt:lpstr>
      <vt:lpstr>GDD</vt:lpstr>
      <vt:lpstr>Tasks</vt:lpstr>
      <vt:lpstr>Creating Tasks</vt:lpstr>
      <vt:lpstr>Plan, Code, Test, Complete!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Nikdel</dc:creator>
  <cp:lastModifiedBy>Galip KARTOGLU</cp:lastModifiedBy>
  <cp:revision>127</cp:revision>
  <dcterms:modified xsi:type="dcterms:W3CDTF">2022-12-12T20:13:18Z</dcterms:modified>
</cp:coreProperties>
</file>